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Source Sans Pro"/>
      <p:regular r:id="rId16"/>
      <p:bold r:id="rId17"/>
      <p:italic r:id="rId18"/>
      <p:boldItalic r:id="rId19"/>
    </p:embeddedFont>
    <p:embeddedFont>
      <p:font typeface="Century Gothic"/>
      <p:bold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jlEfKGMsl21KrXqrKWdBgOFQ9l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SourceSansPro-bold.fntdata"/><Relationship Id="rId16" Type="http://schemas.openxmlformats.org/officeDocument/2006/relationships/font" Target="fonts/SourceSansPro-regular.fntdata"/><Relationship Id="rId5" Type="http://schemas.openxmlformats.org/officeDocument/2006/relationships/slide" Target="slides/slide1.xml"/><Relationship Id="rId19" Type="http://schemas.openxmlformats.org/officeDocument/2006/relationships/font" Target="fonts/SourceSansPro-boldItalic.fntdata"/><Relationship Id="rId6" Type="http://schemas.openxmlformats.org/officeDocument/2006/relationships/slide" Target="slides/slide2.xml"/><Relationship Id="rId18" Type="http://schemas.openxmlformats.org/officeDocument/2006/relationships/font" Target="fonts/SourceSansPr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 name="Google Shape;8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solidFill>
          <a:srgbClr val="112542"/>
        </a:solidFill>
      </p:bgPr>
    </p:bg>
    <p:spTree>
      <p:nvGrpSpPr>
        <p:cNvPr id="15" name="Shape 15"/>
        <p:cNvGrpSpPr/>
        <p:nvPr/>
      </p:nvGrpSpPr>
      <p:grpSpPr>
        <a:xfrm>
          <a:off x="0" y="0"/>
          <a:ext cx="0" cy="0"/>
          <a:chOff x="0" y="0"/>
          <a:chExt cx="0" cy="0"/>
        </a:xfrm>
      </p:grpSpPr>
      <p:sp>
        <p:nvSpPr>
          <p:cNvPr id="16" name="Google Shape;16;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2" name="Shape 72"/>
        <p:cNvGrpSpPr/>
        <p:nvPr/>
      </p:nvGrpSpPr>
      <p:grpSpPr>
        <a:xfrm>
          <a:off x="0" y="0"/>
          <a:ext cx="0" cy="0"/>
          <a:chOff x="0" y="0"/>
          <a:chExt cx="0" cy="0"/>
        </a:xfrm>
      </p:grpSpPr>
      <p:sp>
        <p:nvSpPr>
          <p:cNvPr id="73" name="Google Shape;73;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chemeClr val="dk1"/>
              </a:buClr>
              <a:buSzPts val="2000"/>
              <a:buNone/>
              <a:defRPr sz="2000">
                <a:solidFill>
                  <a:schemeClr val="dk1"/>
                </a:solidFill>
              </a:defRPr>
            </a:lvl2pPr>
            <a:lvl3pPr indent="-228600" lvl="2" marL="1371600" algn="l">
              <a:lnSpc>
                <a:spcPct val="90000"/>
              </a:lnSpc>
              <a:spcBef>
                <a:spcPts val="500"/>
              </a:spcBef>
              <a:spcAft>
                <a:spcPts val="0"/>
              </a:spcAft>
              <a:buClr>
                <a:schemeClr val="dk1"/>
              </a:buClr>
              <a:buSzPts val="1800"/>
              <a:buNone/>
              <a:defRPr sz="1800">
                <a:solidFill>
                  <a:schemeClr val="dk1"/>
                </a:solidFill>
              </a:defRPr>
            </a:lvl3pPr>
            <a:lvl4pPr indent="-228600" lvl="3" marL="1828800" algn="l">
              <a:lnSpc>
                <a:spcPct val="90000"/>
              </a:lnSpc>
              <a:spcBef>
                <a:spcPts val="500"/>
              </a:spcBef>
              <a:spcAft>
                <a:spcPts val="0"/>
              </a:spcAft>
              <a:buClr>
                <a:schemeClr val="dk1"/>
              </a:buClr>
              <a:buSzPts val="1600"/>
              <a:buNone/>
              <a:defRPr sz="1600">
                <a:solidFill>
                  <a:schemeClr val="dk1"/>
                </a:solidFill>
              </a:defRPr>
            </a:lvl4pPr>
            <a:lvl5pPr indent="-228600" lvl="4" marL="2286000" algn="l">
              <a:lnSpc>
                <a:spcPct val="90000"/>
              </a:lnSpc>
              <a:spcBef>
                <a:spcPts val="500"/>
              </a:spcBef>
              <a:spcAft>
                <a:spcPts val="0"/>
              </a:spcAft>
              <a:buClr>
                <a:schemeClr val="dk1"/>
              </a:buClr>
              <a:buSzPts val="1600"/>
              <a:buNone/>
              <a:defRPr sz="1600">
                <a:solidFill>
                  <a:schemeClr val="dk1"/>
                </a:solidFill>
              </a:defRPr>
            </a:lvl5pPr>
            <a:lvl6pPr indent="-228600" lvl="5" marL="2743200" algn="l">
              <a:lnSpc>
                <a:spcPct val="90000"/>
              </a:lnSpc>
              <a:spcBef>
                <a:spcPts val="500"/>
              </a:spcBef>
              <a:spcAft>
                <a:spcPts val="0"/>
              </a:spcAft>
              <a:buClr>
                <a:schemeClr val="dk1"/>
              </a:buClr>
              <a:buSzPts val="1600"/>
              <a:buNone/>
              <a:defRPr sz="1600">
                <a:solidFill>
                  <a:schemeClr val="dk1"/>
                </a:solidFill>
              </a:defRPr>
            </a:lvl6pPr>
            <a:lvl7pPr indent="-228600" lvl="6" marL="3200400" algn="l">
              <a:lnSpc>
                <a:spcPct val="90000"/>
              </a:lnSpc>
              <a:spcBef>
                <a:spcPts val="500"/>
              </a:spcBef>
              <a:spcAft>
                <a:spcPts val="0"/>
              </a:spcAft>
              <a:buClr>
                <a:schemeClr val="dk1"/>
              </a:buClr>
              <a:buSzPts val="1600"/>
              <a:buNone/>
              <a:defRPr sz="1600">
                <a:solidFill>
                  <a:schemeClr val="dk1"/>
                </a:solidFill>
              </a:defRPr>
            </a:lvl7pPr>
            <a:lvl8pPr indent="-228600" lvl="7" marL="3657600" algn="l">
              <a:lnSpc>
                <a:spcPct val="90000"/>
              </a:lnSpc>
              <a:spcBef>
                <a:spcPts val="500"/>
              </a:spcBef>
              <a:spcAft>
                <a:spcPts val="0"/>
              </a:spcAft>
              <a:buClr>
                <a:schemeClr val="dk1"/>
              </a:buClr>
              <a:buSzPts val="1600"/>
              <a:buNone/>
              <a:defRPr sz="1600">
                <a:solidFill>
                  <a:schemeClr val="dk1"/>
                </a:solidFill>
              </a:defRPr>
            </a:lvl8pPr>
            <a:lvl9pPr indent="-228600" lvl="8" marL="4114800" algn="l">
              <a:lnSpc>
                <a:spcPct val="90000"/>
              </a:lnSpc>
              <a:spcBef>
                <a:spcPts val="500"/>
              </a:spcBef>
              <a:spcAft>
                <a:spcPts val="0"/>
              </a:spcAft>
              <a:buClr>
                <a:schemeClr val="dk1"/>
              </a:buClr>
              <a:buSzPts val="1600"/>
              <a:buNone/>
              <a:defRPr sz="1600">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4" name="Shape 34"/>
        <p:cNvGrpSpPr/>
        <p:nvPr/>
      </p:nvGrpSpPr>
      <p:grpSpPr>
        <a:xfrm>
          <a:off x="0" y="0"/>
          <a:ext cx="0" cy="0"/>
          <a:chOff x="0" y="0"/>
          <a:chExt cx="0" cy="0"/>
        </a:xfrm>
      </p:grpSpPr>
      <p:sp>
        <p:nvSpPr>
          <p:cNvPr id="35" name="Google Shape;35;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 name="Google Shape;37;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5" name="Google Shape;55;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6" name="Google Shape;5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9" name="Shape 59"/>
        <p:cNvGrpSpPr/>
        <p:nvPr/>
      </p:nvGrpSpPr>
      <p:grpSpPr>
        <a:xfrm>
          <a:off x="0" y="0"/>
          <a:ext cx="0" cy="0"/>
          <a:chOff x="0" y="0"/>
          <a:chExt cx="0" cy="0"/>
        </a:xfrm>
      </p:grpSpPr>
      <p:sp>
        <p:nvSpPr>
          <p:cNvPr id="60" name="Google Shape;60;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1"/>
          <p:cNvSpPr/>
          <p:nvPr>
            <p:ph idx="2" type="pic"/>
          </p:nvPr>
        </p:nvSpPr>
        <p:spPr>
          <a:xfrm>
            <a:off x="5183188" y="987425"/>
            <a:ext cx="6172200" cy="4873625"/>
          </a:xfrm>
          <a:prstGeom prst="rect">
            <a:avLst/>
          </a:prstGeom>
          <a:noFill/>
          <a:ln>
            <a:noFill/>
          </a:ln>
        </p:spPr>
      </p:sp>
      <p:sp>
        <p:nvSpPr>
          <p:cNvPr id="62" name="Google Shape;62;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12542"/>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entury Gothic"/>
              <a:buNone/>
              <a:defRPr b="1" i="0" sz="4400" u="none" cap="none" strike="noStrik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
        <p:nvSpPr>
          <p:cNvPr id="12" name="Google Shape;1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Google Shape;1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1"/>
                </a:solidFill>
                <a:latin typeface="Century Gothic"/>
                <a:ea typeface="Century Gothic"/>
                <a:cs typeface="Century Gothic"/>
                <a:sym typeface="Century Gothic"/>
              </a:defRPr>
            </a:lvl1pPr>
            <a:lvl2pPr indent="0" lvl="1" marL="0" marR="0" rtl="0" algn="r">
              <a:spcBef>
                <a:spcPts val="0"/>
              </a:spcBef>
              <a:buNone/>
              <a:defRPr b="0" i="0" sz="1200" u="none" cap="none" strike="noStrike">
                <a:solidFill>
                  <a:schemeClr val="dk1"/>
                </a:solidFill>
                <a:latin typeface="Century Gothic"/>
                <a:ea typeface="Century Gothic"/>
                <a:cs typeface="Century Gothic"/>
                <a:sym typeface="Century Gothic"/>
              </a:defRPr>
            </a:lvl2pPr>
            <a:lvl3pPr indent="0" lvl="2" marL="0" marR="0" rtl="0" algn="r">
              <a:spcBef>
                <a:spcPts val="0"/>
              </a:spcBef>
              <a:buNone/>
              <a:defRPr b="0" i="0" sz="1200" u="none" cap="none" strike="noStrike">
                <a:solidFill>
                  <a:schemeClr val="dk1"/>
                </a:solidFill>
                <a:latin typeface="Century Gothic"/>
                <a:ea typeface="Century Gothic"/>
                <a:cs typeface="Century Gothic"/>
                <a:sym typeface="Century Gothic"/>
              </a:defRPr>
            </a:lvl3pPr>
            <a:lvl4pPr indent="0" lvl="3" marL="0" marR="0" rtl="0" algn="r">
              <a:spcBef>
                <a:spcPts val="0"/>
              </a:spcBef>
              <a:buNone/>
              <a:defRPr b="0" i="0" sz="1200" u="none" cap="none" strike="noStrike">
                <a:solidFill>
                  <a:schemeClr val="dk1"/>
                </a:solidFill>
                <a:latin typeface="Century Gothic"/>
                <a:ea typeface="Century Gothic"/>
                <a:cs typeface="Century Gothic"/>
                <a:sym typeface="Century Gothic"/>
              </a:defRPr>
            </a:lvl4pPr>
            <a:lvl5pPr indent="0" lvl="4" marL="0" marR="0" rtl="0" algn="r">
              <a:spcBef>
                <a:spcPts val="0"/>
              </a:spcBef>
              <a:buNone/>
              <a:defRPr b="0" i="0" sz="1200" u="none" cap="none" strike="noStrike">
                <a:solidFill>
                  <a:schemeClr val="dk1"/>
                </a:solidFill>
                <a:latin typeface="Century Gothic"/>
                <a:ea typeface="Century Gothic"/>
                <a:cs typeface="Century Gothic"/>
                <a:sym typeface="Century Gothic"/>
              </a:defRPr>
            </a:lvl5pPr>
            <a:lvl6pPr indent="0" lvl="5" marL="0" marR="0" rtl="0" algn="r">
              <a:spcBef>
                <a:spcPts val="0"/>
              </a:spcBef>
              <a:buNone/>
              <a:defRPr b="0" i="0" sz="1200" u="none" cap="none" strike="noStrike">
                <a:solidFill>
                  <a:schemeClr val="dk1"/>
                </a:solidFill>
                <a:latin typeface="Century Gothic"/>
                <a:ea typeface="Century Gothic"/>
                <a:cs typeface="Century Gothic"/>
                <a:sym typeface="Century Gothic"/>
              </a:defRPr>
            </a:lvl6pPr>
            <a:lvl7pPr indent="0" lvl="6" marL="0" marR="0" rtl="0" algn="r">
              <a:spcBef>
                <a:spcPts val="0"/>
              </a:spcBef>
              <a:buNone/>
              <a:defRPr b="0" i="0" sz="1200" u="none" cap="none" strike="noStrike">
                <a:solidFill>
                  <a:schemeClr val="dk1"/>
                </a:solidFill>
                <a:latin typeface="Century Gothic"/>
                <a:ea typeface="Century Gothic"/>
                <a:cs typeface="Century Gothic"/>
                <a:sym typeface="Century Gothic"/>
              </a:defRPr>
            </a:lvl7pPr>
            <a:lvl8pPr indent="0" lvl="7" marL="0" marR="0" rtl="0" algn="r">
              <a:spcBef>
                <a:spcPts val="0"/>
              </a:spcBef>
              <a:buNone/>
              <a:defRPr b="0" i="0" sz="1200" u="none" cap="none" strike="noStrike">
                <a:solidFill>
                  <a:schemeClr val="dk1"/>
                </a:solidFill>
                <a:latin typeface="Century Gothic"/>
                <a:ea typeface="Century Gothic"/>
                <a:cs typeface="Century Gothic"/>
                <a:sym typeface="Century Gothic"/>
              </a:defRPr>
            </a:lvl8pPr>
            <a:lvl9pPr indent="0" lvl="8" marL="0" marR="0" rtl="0" algn="r">
              <a:spcBef>
                <a:spcPts val="0"/>
              </a:spcBef>
              <a:buNone/>
              <a:defRPr b="0" i="0" sz="1200" u="none" cap="none" strike="noStrike">
                <a:solidFill>
                  <a:schemeClr val="dk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mylifeexpert.com/" TargetMode="External"/><Relationship Id="rId4" Type="http://schemas.openxmlformats.org/officeDocument/2006/relationships/hyperlink" Target="http://www.mylifeexpert.com/" TargetMode="External"/><Relationship Id="rId5" Type="http://schemas.openxmlformats.org/officeDocument/2006/relationships/image" Target="../media/image2.png"/><Relationship Id="rId6"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
          <p:cNvSpPr txBox="1"/>
          <p:nvPr>
            <p:ph idx="1" type="subTitle"/>
          </p:nvPr>
        </p:nvSpPr>
        <p:spPr>
          <a:xfrm>
            <a:off x="1524000" y="2934184"/>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b="1" lang="en-US"/>
              <a:t>AmeriCorps Member Assistance Program Overview</a:t>
            </a:r>
            <a:endParaRPr/>
          </a:p>
          <a:p>
            <a:pPr indent="0" lvl="0" marL="0" rtl="0" algn="ctr">
              <a:lnSpc>
                <a:spcPct val="90000"/>
              </a:lnSpc>
              <a:spcBef>
                <a:spcPts val="1000"/>
              </a:spcBef>
              <a:spcAft>
                <a:spcPts val="0"/>
              </a:spcAft>
              <a:buClr>
                <a:schemeClr val="dk1"/>
              </a:buClr>
              <a:buSzPts val="2400"/>
              <a:buNone/>
            </a:pPr>
            <a:r>
              <a:t/>
            </a:r>
            <a:endParaRPr b="1"/>
          </a:p>
          <a:p>
            <a:pPr indent="0" lvl="0" marL="0" rtl="0" algn="ctr">
              <a:lnSpc>
                <a:spcPct val="90000"/>
              </a:lnSpc>
              <a:spcBef>
                <a:spcPts val="1000"/>
              </a:spcBef>
              <a:spcAft>
                <a:spcPts val="0"/>
              </a:spcAft>
              <a:buClr>
                <a:schemeClr val="dk1"/>
              </a:buClr>
              <a:buSzPts val="2400"/>
              <a:buNone/>
            </a:pPr>
            <a:r>
              <a:rPr lang="en-US"/>
              <a:t>Homes for All / Homeless &amp; Housing Coalition of Kentucky</a:t>
            </a:r>
            <a:endParaRPr/>
          </a:p>
          <a:p>
            <a:pPr indent="0" lvl="0" marL="0" rtl="0" algn="ctr">
              <a:lnSpc>
                <a:spcPct val="90000"/>
              </a:lnSpc>
              <a:spcBef>
                <a:spcPts val="1000"/>
              </a:spcBef>
              <a:spcAft>
                <a:spcPts val="0"/>
              </a:spcAft>
              <a:buClr>
                <a:schemeClr val="dk1"/>
              </a:buClr>
              <a:buSzPts val="2400"/>
              <a:buNone/>
            </a:pPr>
            <a:r>
              <a:t/>
            </a:r>
            <a:endParaRPr>
              <a:latin typeface="Century Gothic"/>
              <a:ea typeface="Century Gothic"/>
              <a:cs typeface="Century Gothic"/>
              <a:sym typeface="Century Gothic"/>
            </a:endParaRPr>
          </a:p>
        </p:txBody>
      </p:sp>
      <p:pic>
        <p:nvPicPr>
          <p:cNvPr descr="A picture containing text, clipart&#10;&#10;Description automatically generated" id="83" name="Google Shape;83;p1"/>
          <p:cNvPicPr preferRelativeResize="0"/>
          <p:nvPr/>
        </p:nvPicPr>
        <p:blipFill rotWithShape="1">
          <a:blip r:embed="rId3">
            <a:alphaModFix/>
          </a:blip>
          <a:srcRect b="0" l="0" r="0" t="0"/>
          <a:stretch/>
        </p:blipFill>
        <p:spPr>
          <a:xfrm>
            <a:off x="3140173" y="750278"/>
            <a:ext cx="5911654" cy="1337474"/>
          </a:xfrm>
          <a:prstGeom prst="rect">
            <a:avLst/>
          </a:prstGeom>
          <a:noFill/>
          <a:ln>
            <a:noFill/>
          </a:ln>
        </p:spPr>
      </p:pic>
      <p:pic>
        <p:nvPicPr>
          <p:cNvPr descr="Background pattern&#10;&#10;Description automatically generated" id="84" name="Google Shape;84;p1"/>
          <p:cNvPicPr preferRelativeResize="0"/>
          <p:nvPr/>
        </p:nvPicPr>
        <p:blipFill rotWithShape="1">
          <a:blip r:embed="rId4">
            <a:alphaModFix/>
          </a:blip>
          <a:srcRect b="0" l="0" r="0" t="0"/>
          <a:stretch/>
        </p:blipFill>
        <p:spPr>
          <a:xfrm>
            <a:off x="0" y="4864524"/>
            <a:ext cx="12192000" cy="16848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entury Gothic"/>
              <a:buNone/>
            </a:pPr>
            <a:r>
              <a:rPr b="1" lang="en-US"/>
              <a:t>Accessing Benefits </a:t>
            </a:r>
            <a:endParaRPr/>
          </a:p>
        </p:txBody>
      </p:sp>
      <p:sp>
        <p:nvSpPr>
          <p:cNvPr id="154" name="Google Shape;154;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fontScale="77500" lnSpcReduction="20000"/>
          </a:bodyPr>
          <a:lstStyle/>
          <a:p>
            <a:pPr indent="0" lvl="2" marL="1143000" rtl="0" algn="l">
              <a:lnSpc>
                <a:spcPct val="90000"/>
              </a:lnSpc>
              <a:spcBef>
                <a:spcPts val="0"/>
              </a:spcBef>
              <a:spcAft>
                <a:spcPts val="0"/>
              </a:spcAft>
              <a:buClr>
                <a:schemeClr val="dk1"/>
              </a:buClr>
              <a:buSzPct val="100000"/>
              <a:buNone/>
            </a:pPr>
            <a:r>
              <a:t/>
            </a:r>
            <a:endParaRPr b="1" sz="1400">
              <a:solidFill>
                <a:schemeClr val="dk1"/>
              </a:solidFill>
            </a:endParaRPr>
          </a:p>
          <a:p>
            <a:pPr indent="-342900" lvl="2" marL="342900" rtl="0" algn="l">
              <a:lnSpc>
                <a:spcPct val="90000"/>
              </a:lnSpc>
              <a:spcBef>
                <a:spcPts val="1700"/>
              </a:spcBef>
              <a:spcAft>
                <a:spcPts val="0"/>
              </a:spcAft>
              <a:buClr>
                <a:schemeClr val="dk1"/>
              </a:buClr>
              <a:buSzPct val="100000"/>
              <a:buFont typeface="Arial"/>
              <a:buChar char="•"/>
            </a:pPr>
            <a:r>
              <a:rPr lang="en-US" sz="2800"/>
              <a:t>Go to </a:t>
            </a:r>
            <a:r>
              <a:rPr lang="en-US" sz="2800" u="sng">
                <a:solidFill>
                  <a:schemeClr val="hlink"/>
                </a:solidFill>
                <a:hlinkClick r:id="rId3"/>
              </a:rPr>
              <a:t>www.mylifeexpert.com</a:t>
            </a:r>
            <a:r>
              <a:rPr lang="en-US" sz="2800"/>
              <a:t> </a:t>
            </a:r>
            <a:endParaRPr/>
          </a:p>
          <a:p>
            <a:pPr indent="-342900" lvl="2" marL="342900" rtl="0" algn="l">
              <a:lnSpc>
                <a:spcPct val="90000"/>
              </a:lnSpc>
              <a:spcBef>
                <a:spcPts val="1700"/>
              </a:spcBef>
              <a:spcAft>
                <a:spcPts val="0"/>
              </a:spcAft>
              <a:buClr>
                <a:schemeClr val="dk1"/>
              </a:buClr>
              <a:buSzPct val="100000"/>
              <a:buFont typeface="Arial"/>
              <a:buChar char="•"/>
            </a:pPr>
            <a:r>
              <a:rPr lang="en-US" sz="2800"/>
              <a:t>Enter password </a:t>
            </a:r>
            <a:r>
              <a:rPr b="1" lang="en-US" sz="2800"/>
              <a:t>americorps</a:t>
            </a:r>
            <a:endParaRPr b="1" sz="2800"/>
          </a:p>
          <a:p>
            <a:pPr indent="-342900" lvl="2" marL="342900" rtl="0" algn="l">
              <a:lnSpc>
                <a:spcPct val="90000"/>
              </a:lnSpc>
              <a:spcBef>
                <a:spcPts val="1700"/>
              </a:spcBef>
              <a:spcAft>
                <a:spcPts val="0"/>
              </a:spcAft>
              <a:buClr>
                <a:schemeClr val="dk1"/>
              </a:buClr>
              <a:buSzPct val="100000"/>
              <a:buFont typeface="Arial"/>
              <a:buChar char="•"/>
            </a:pPr>
            <a:r>
              <a:rPr lang="en-US" sz="2800"/>
              <a:t>Create login</a:t>
            </a:r>
            <a:endParaRPr/>
          </a:p>
          <a:p>
            <a:pPr indent="-342900" lvl="2" marL="342900" rtl="0" algn="l">
              <a:lnSpc>
                <a:spcPct val="90000"/>
              </a:lnSpc>
              <a:spcBef>
                <a:spcPts val="1700"/>
              </a:spcBef>
              <a:spcAft>
                <a:spcPts val="0"/>
              </a:spcAft>
              <a:buClr>
                <a:schemeClr val="dk1"/>
              </a:buClr>
              <a:buSzPct val="100000"/>
              <a:buFont typeface="Arial"/>
              <a:buChar char="•"/>
            </a:pPr>
            <a:r>
              <a:rPr lang="en-US" sz="2800"/>
              <a:t>Add website to your phone home page (creates the app)</a:t>
            </a:r>
            <a:endParaRPr/>
          </a:p>
          <a:p>
            <a:pPr indent="-342900" lvl="2" marL="342900" rtl="0" algn="l">
              <a:lnSpc>
                <a:spcPct val="90000"/>
              </a:lnSpc>
              <a:spcBef>
                <a:spcPts val="1700"/>
              </a:spcBef>
              <a:spcAft>
                <a:spcPts val="0"/>
              </a:spcAft>
              <a:buClr>
                <a:schemeClr val="dk1"/>
              </a:buClr>
              <a:buSzPct val="100000"/>
              <a:buFont typeface="Arial"/>
              <a:buChar char="•"/>
            </a:pPr>
            <a:r>
              <a:rPr lang="en-US" sz="2800"/>
              <a:t>See provided flyer for QR Code</a:t>
            </a:r>
            <a:endParaRPr/>
          </a:p>
          <a:p>
            <a:pPr indent="-342900" lvl="2" marL="342900" rtl="0" algn="l">
              <a:lnSpc>
                <a:spcPct val="90000"/>
              </a:lnSpc>
              <a:spcBef>
                <a:spcPts val="1700"/>
              </a:spcBef>
              <a:spcAft>
                <a:spcPts val="0"/>
              </a:spcAft>
              <a:buClr>
                <a:schemeClr val="dk1"/>
              </a:buClr>
              <a:buSzPct val="100000"/>
              <a:buFont typeface="Arial"/>
              <a:buChar char="•"/>
            </a:pPr>
            <a:r>
              <a:rPr lang="en-US" sz="2800"/>
              <a:t>Access video counseling, chat, telephone support</a:t>
            </a:r>
            <a:endParaRPr/>
          </a:p>
          <a:p>
            <a:pPr indent="-342900" lvl="2" marL="342900" rtl="0" algn="l">
              <a:lnSpc>
                <a:spcPct val="90000"/>
              </a:lnSpc>
              <a:spcBef>
                <a:spcPts val="1700"/>
              </a:spcBef>
              <a:spcAft>
                <a:spcPts val="0"/>
              </a:spcAft>
              <a:buClr>
                <a:schemeClr val="dk1"/>
              </a:buClr>
              <a:buSzPct val="100000"/>
              <a:buFont typeface="Arial"/>
              <a:buChar char="•"/>
            </a:pPr>
            <a:r>
              <a:rPr lang="en-US" sz="2800"/>
              <a:t>View articles, resources, and webinars</a:t>
            </a:r>
            <a:endParaRPr/>
          </a:p>
          <a:p>
            <a:pPr indent="-90804" lvl="0" marL="228600" rtl="0" algn="l">
              <a:lnSpc>
                <a:spcPct val="90000"/>
              </a:lnSpc>
              <a:spcBef>
                <a:spcPts val="2200"/>
              </a:spcBef>
              <a:spcAft>
                <a:spcPts val="0"/>
              </a:spcAft>
              <a:buClr>
                <a:schemeClr val="dk1"/>
              </a:buClr>
              <a:buSzPct val="100000"/>
              <a:buNone/>
            </a:pPr>
            <a:r>
              <a:t/>
            </a:r>
            <a:endParaRPr/>
          </a:p>
        </p:txBody>
      </p:sp>
      <p:sp>
        <p:nvSpPr>
          <p:cNvPr id="155" name="Google Shape;155;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fontScale="77500" lnSpcReduction="20000"/>
          </a:bodyPr>
          <a:lstStyle/>
          <a:p>
            <a:pPr indent="0" lvl="2" marL="1143000" rtl="0" algn="l">
              <a:lnSpc>
                <a:spcPct val="90000"/>
              </a:lnSpc>
              <a:spcBef>
                <a:spcPts val="0"/>
              </a:spcBef>
              <a:spcAft>
                <a:spcPts val="0"/>
              </a:spcAft>
              <a:buClr>
                <a:schemeClr val="dk1"/>
              </a:buClr>
              <a:buSzPct val="100000"/>
              <a:buNone/>
            </a:pPr>
            <a:r>
              <a:t/>
            </a:r>
            <a:endParaRPr b="1" sz="1400">
              <a:solidFill>
                <a:schemeClr val="dk1"/>
              </a:solidFill>
            </a:endParaRPr>
          </a:p>
          <a:p>
            <a:pPr indent="-342900" lvl="2" marL="342900" rtl="0" algn="l">
              <a:lnSpc>
                <a:spcPct val="90000"/>
              </a:lnSpc>
              <a:spcBef>
                <a:spcPts val="1700"/>
              </a:spcBef>
              <a:spcAft>
                <a:spcPts val="0"/>
              </a:spcAft>
              <a:buClr>
                <a:schemeClr val="dk1"/>
              </a:buClr>
              <a:buSzPct val="100000"/>
              <a:buFont typeface="Arial"/>
              <a:buChar char="•"/>
            </a:pPr>
            <a:r>
              <a:rPr lang="en-US" sz="2800"/>
              <a:t>800-451-1834</a:t>
            </a:r>
            <a:endParaRPr/>
          </a:p>
          <a:p>
            <a:pPr indent="-342900" lvl="2" marL="342900" rtl="0" algn="l">
              <a:lnSpc>
                <a:spcPct val="90000"/>
              </a:lnSpc>
              <a:spcBef>
                <a:spcPts val="1700"/>
              </a:spcBef>
              <a:spcAft>
                <a:spcPts val="0"/>
              </a:spcAft>
              <a:buClr>
                <a:schemeClr val="dk1"/>
              </a:buClr>
              <a:buSzPct val="100000"/>
              <a:buFont typeface="Arial"/>
              <a:buChar char="•"/>
            </a:pPr>
            <a:r>
              <a:rPr lang="en-US" sz="2800"/>
              <a:t>A free  and confidential service</a:t>
            </a:r>
            <a:endParaRPr/>
          </a:p>
          <a:p>
            <a:pPr indent="-342900" lvl="2" marL="342900" rtl="0" algn="l">
              <a:lnSpc>
                <a:spcPct val="90000"/>
              </a:lnSpc>
              <a:spcBef>
                <a:spcPts val="1700"/>
              </a:spcBef>
              <a:spcAft>
                <a:spcPts val="0"/>
              </a:spcAft>
              <a:buClr>
                <a:schemeClr val="dk1"/>
              </a:buClr>
              <a:buSzPct val="100000"/>
              <a:buFont typeface="Arial"/>
              <a:buChar char="•"/>
            </a:pPr>
            <a:r>
              <a:rPr lang="en-US" sz="2800"/>
              <a:t>Licensed clinicians available 24/7, 365</a:t>
            </a:r>
            <a:endParaRPr/>
          </a:p>
          <a:p>
            <a:pPr indent="-342900" lvl="2" marL="342900" rtl="0" algn="l">
              <a:lnSpc>
                <a:spcPct val="90000"/>
              </a:lnSpc>
              <a:spcBef>
                <a:spcPts val="1700"/>
              </a:spcBef>
              <a:spcAft>
                <a:spcPts val="0"/>
              </a:spcAft>
              <a:buClr>
                <a:schemeClr val="dk1"/>
              </a:buClr>
              <a:buSzPct val="100000"/>
              <a:buFont typeface="Arial"/>
              <a:buChar char="•"/>
            </a:pPr>
            <a:r>
              <a:rPr lang="en-US" sz="2800" u="sng">
                <a:solidFill>
                  <a:schemeClr val="hlink"/>
                </a:solidFill>
                <a:hlinkClick r:id="rId4"/>
              </a:rPr>
              <a:t>www.mylifeexpert.com</a:t>
            </a:r>
            <a:r>
              <a:rPr lang="en-US" sz="2800"/>
              <a:t> </a:t>
            </a:r>
            <a:endParaRPr/>
          </a:p>
          <a:p>
            <a:pPr indent="0" lvl="0" marL="0" rtl="0" algn="l">
              <a:lnSpc>
                <a:spcPct val="90000"/>
              </a:lnSpc>
              <a:spcBef>
                <a:spcPts val="2200"/>
              </a:spcBef>
              <a:spcAft>
                <a:spcPts val="0"/>
              </a:spcAft>
              <a:buClr>
                <a:schemeClr val="dk1"/>
              </a:buClr>
              <a:buSzPct val="100000"/>
              <a:buNone/>
            </a:pPr>
            <a:r>
              <a:t/>
            </a:r>
            <a:endParaRPr/>
          </a:p>
        </p:txBody>
      </p:sp>
      <p:pic>
        <p:nvPicPr>
          <p:cNvPr id="156" name="Google Shape;156;p10"/>
          <p:cNvPicPr preferRelativeResize="0"/>
          <p:nvPr/>
        </p:nvPicPr>
        <p:blipFill rotWithShape="1">
          <a:blip r:embed="rId5">
            <a:alphaModFix/>
          </a:blip>
          <a:srcRect b="0" l="0" r="0" t="0"/>
          <a:stretch/>
        </p:blipFill>
        <p:spPr>
          <a:xfrm>
            <a:off x="0" y="6010165"/>
            <a:ext cx="12192000" cy="482710"/>
          </a:xfrm>
          <a:prstGeom prst="rect">
            <a:avLst/>
          </a:prstGeom>
          <a:noFill/>
          <a:ln>
            <a:noFill/>
          </a:ln>
        </p:spPr>
      </p:pic>
      <p:pic>
        <p:nvPicPr>
          <p:cNvPr descr="Logo&#10;&#10;Description automatically generated" id="157" name="Google Shape;157;p10"/>
          <p:cNvPicPr preferRelativeResize="0"/>
          <p:nvPr/>
        </p:nvPicPr>
        <p:blipFill rotWithShape="1">
          <a:blip r:embed="rId6">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1"/>
          <p:cNvSpPr txBox="1"/>
          <p:nvPr>
            <p:ph type="title"/>
          </p:nvPr>
        </p:nvSpPr>
        <p:spPr>
          <a:xfrm>
            <a:off x="838200" y="1800368"/>
            <a:ext cx="10515600" cy="2852737"/>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entury Gothic"/>
              <a:buNone/>
            </a:pPr>
            <a:r>
              <a:rPr lang="en-US" sz="5400">
                <a:latin typeface="Century Gothic"/>
                <a:ea typeface="Century Gothic"/>
                <a:cs typeface="Century Gothic"/>
                <a:sym typeface="Century Gothic"/>
              </a:rPr>
              <a:t>Homes for All OR Homeless and Housing Coalition of Kentucky</a:t>
            </a:r>
            <a:br>
              <a:rPr lang="en-US" sz="5400">
                <a:latin typeface="Century Gothic"/>
                <a:ea typeface="Century Gothic"/>
                <a:cs typeface="Century Gothic"/>
                <a:sym typeface="Century Gothic"/>
              </a:rPr>
            </a:br>
            <a:endParaRPr sz="5400">
              <a:latin typeface="Century Gothic"/>
              <a:ea typeface="Century Gothic"/>
              <a:cs typeface="Century Gothic"/>
              <a:sym typeface="Century Gothic"/>
            </a:endParaRPr>
          </a:p>
        </p:txBody>
      </p:sp>
      <p:sp>
        <p:nvSpPr>
          <p:cNvPr id="163" name="Google Shape;163;p11"/>
          <p:cNvSpPr txBox="1"/>
          <p:nvPr>
            <p:ph idx="1" type="body"/>
          </p:nvPr>
        </p:nvSpPr>
        <p:spPr>
          <a:xfrm>
            <a:off x="838200" y="4157949"/>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t/>
            </a:r>
            <a:endParaRPr/>
          </a:p>
        </p:txBody>
      </p:sp>
      <p:pic>
        <p:nvPicPr>
          <p:cNvPr descr="Background pattern&#10;&#10;Description automatically generated" id="164" name="Google Shape;164;p11"/>
          <p:cNvPicPr preferRelativeResize="0"/>
          <p:nvPr/>
        </p:nvPicPr>
        <p:blipFill rotWithShape="1">
          <a:blip r:embed="rId3">
            <a:alphaModFix/>
          </a:blip>
          <a:srcRect b="0" l="0" r="0" t="0"/>
          <a:stretch/>
        </p:blipFill>
        <p:spPr>
          <a:xfrm>
            <a:off x="0" y="5148262"/>
            <a:ext cx="12192000" cy="1397318"/>
          </a:xfrm>
          <a:prstGeom prst="rect">
            <a:avLst/>
          </a:prstGeom>
          <a:noFill/>
          <a:ln>
            <a:noFill/>
          </a:ln>
        </p:spPr>
      </p:pic>
      <p:pic>
        <p:nvPicPr>
          <p:cNvPr descr="Logo&#10;&#10;Description automatically generated" id="165" name="Google Shape;165;p11"/>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
          <p:cNvSpPr txBox="1"/>
          <p:nvPr>
            <p:ph type="title"/>
          </p:nvPr>
        </p:nvSpPr>
        <p:spPr>
          <a:xfrm>
            <a:off x="838200" y="365125"/>
            <a:ext cx="8377518"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Century Gothic"/>
              <a:buNone/>
            </a:pPr>
            <a:r>
              <a:rPr b="1" lang="en-US" sz="3200">
                <a:solidFill>
                  <a:schemeClr val="dk2"/>
                </a:solidFill>
                <a:latin typeface="Century Gothic"/>
                <a:ea typeface="Century Gothic"/>
                <a:cs typeface="Century Gothic"/>
                <a:sym typeface="Century Gothic"/>
              </a:rPr>
              <a:t>AmeriCorps Member Assistance Program (MAP)</a:t>
            </a:r>
            <a:endParaRPr/>
          </a:p>
        </p:txBody>
      </p:sp>
      <p:sp>
        <p:nvSpPr>
          <p:cNvPr id="90" name="Google Shape;90;p2"/>
          <p:cNvSpPr txBox="1"/>
          <p:nvPr>
            <p:ph idx="1" type="body"/>
          </p:nvPr>
        </p:nvSpPr>
        <p:spPr>
          <a:xfrm>
            <a:off x="244856" y="1865312"/>
            <a:ext cx="10515600" cy="4351338"/>
          </a:xfrm>
          <a:prstGeom prst="rect">
            <a:avLst/>
          </a:prstGeom>
          <a:noFill/>
          <a:ln>
            <a:noFill/>
          </a:ln>
        </p:spPr>
        <p:txBody>
          <a:bodyPr anchorCtr="0" anchor="t" bIns="45700" lIns="91425" spcFirstLastPara="1" rIns="91425" wrap="square" tIns="45700">
            <a:normAutofit/>
          </a:bodyPr>
          <a:lstStyle/>
          <a:p>
            <a:pPr indent="-390525" lvl="2" marL="863600" rtl="0" algn="l">
              <a:lnSpc>
                <a:spcPct val="90000"/>
              </a:lnSpc>
              <a:spcBef>
                <a:spcPts val="0"/>
              </a:spcBef>
              <a:spcAft>
                <a:spcPts val="0"/>
              </a:spcAft>
              <a:buClr>
                <a:schemeClr val="dk2"/>
              </a:buClr>
              <a:buSzPts val="2400"/>
              <a:buFont typeface="Arial"/>
              <a:buChar char="•"/>
            </a:pPr>
            <a:r>
              <a:rPr b="0" i="0" lang="en-US" sz="2400" u="none" cap="none" strike="noStrike">
                <a:solidFill>
                  <a:schemeClr val="dk2"/>
                </a:solidFill>
              </a:rPr>
              <a:t>Free, 24/7, and unlimited telephonic mental health counseling for our AmeriCorps members </a:t>
            </a:r>
            <a:r>
              <a:rPr i="1" lang="en-US" sz="2400">
                <a:solidFill>
                  <a:schemeClr val="dk2"/>
                </a:solidFill>
              </a:rPr>
              <a:t>(and employees, if applicable)</a:t>
            </a:r>
            <a:r>
              <a:rPr b="0" i="0" lang="en-US" sz="2400" u="none" cap="none" strike="noStrike">
                <a:solidFill>
                  <a:schemeClr val="dk2"/>
                </a:solidFill>
              </a:rPr>
              <a:t>  and household members </a:t>
            </a:r>
            <a:r>
              <a:rPr lang="en-US" sz="2400">
                <a:solidFill>
                  <a:schemeClr val="dk2"/>
                </a:solidFill>
              </a:rPr>
              <a:t>Access to a range of resources to support your well-being</a:t>
            </a:r>
            <a:endParaRPr/>
          </a:p>
          <a:p>
            <a:pPr indent="-390525" lvl="2" marL="863600" rtl="0" algn="l">
              <a:lnSpc>
                <a:spcPct val="90000"/>
              </a:lnSpc>
              <a:spcBef>
                <a:spcPts val="1700"/>
              </a:spcBef>
              <a:spcAft>
                <a:spcPts val="0"/>
              </a:spcAft>
              <a:buClr>
                <a:schemeClr val="dk2"/>
              </a:buClr>
              <a:buSzPts val="2400"/>
              <a:buFont typeface="Arial"/>
              <a:buChar char="•"/>
            </a:pPr>
            <a:r>
              <a:rPr b="0" i="0" lang="en-US" sz="2400" u="none" cap="none" strike="noStrike">
                <a:solidFill>
                  <a:schemeClr val="dk2"/>
                </a:solidFill>
              </a:rPr>
              <a:t>Includes three face-to-face counseling sessions, by request </a:t>
            </a:r>
            <a:r>
              <a:rPr b="0" i="1" lang="en-US" sz="2400" u="none" cap="none" strike="noStrike">
                <a:solidFill>
                  <a:schemeClr val="dk2"/>
                </a:solidFill>
              </a:rPr>
              <a:t>(only applicable to Premium Package enrolled programs)</a:t>
            </a:r>
            <a:endParaRPr/>
          </a:p>
          <a:p>
            <a:pPr indent="-390525" lvl="2" marL="863600" rtl="0" algn="l">
              <a:lnSpc>
                <a:spcPct val="90000"/>
              </a:lnSpc>
              <a:spcBef>
                <a:spcPts val="1700"/>
              </a:spcBef>
              <a:spcAft>
                <a:spcPts val="0"/>
              </a:spcAft>
              <a:buClr>
                <a:schemeClr val="dk2"/>
              </a:buClr>
              <a:buSzPts val="2400"/>
              <a:buFont typeface="Arial"/>
              <a:buChar char="•"/>
            </a:pPr>
            <a:r>
              <a:rPr lang="en-US" sz="2400">
                <a:solidFill>
                  <a:schemeClr val="dk2"/>
                </a:solidFill>
              </a:rPr>
              <a:t>Participation is</a:t>
            </a:r>
            <a:r>
              <a:rPr b="1" lang="en-US" sz="2400">
                <a:solidFill>
                  <a:schemeClr val="dk2"/>
                </a:solidFill>
              </a:rPr>
              <a:t> </a:t>
            </a:r>
            <a:r>
              <a:rPr b="1" lang="en-US" sz="2400" u="sng">
                <a:solidFill>
                  <a:schemeClr val="dk2"/>
                </a:solidFill>
              </a:rPr>
              <a:t>voluntary</a:t>
            </a:r>
            <a:r>
              <a:rPr b="1" lang="en-US" sz="2400">
                <a:solidFill>
                  <a:schemeClr val="dk2"/>
                </a:solidFill>
              </a:rPr>
              <a:t> </a:t>
            </a:r>
            <a:r>
              <a:rPr lang="en-US" sz="2400">
                <a:solidFill>
                  <a:schemeClr val="dk2"/>
                </a:solidFill>
              </a:rPr>
              <a:t>and </a:t>
            </a:r>
            <a:r>
              <a:rPr b="1" lang="en-US" sz="2400" u="sng">
                <a:solidFill>
                  <a:schemeClr val="dk2"/>
                </a:solidFill>
              </a:rPr>
              <a:t>confidential</a:t>
            </a:r>
            <a:endParaRPr/>
          </a:p>
          <a:p>
            <a:pPr indent="-390525" lvl="2" marL="863600" rtl="0" algn="l">
              <a:lnSpc>
                <a:spcPct val="90000"/>
              </a:lnSpc>
              <a:spcBef>
                <a:spcPts val="1700"/>
              </a:spcBef>
              <a:spcAft>
                <a:spcPts val="0"/>
              </a:spcAft>
              <a:buClr>
                <a:schemeClr val="dk2"/>
              </a:buClr>
              <a:buSzPts val="2400"/>
              <a:buFont typeface="Arial"/>
              <a:buChar char="•"/>
            </a:pPr>
            <a:r>
              <a:rPr i="0" lang="en-US" sz="2400" cap="none" strike="noStrike">
                <a:solidFill>
                  <a:schemeClr val="dk2"/>
                </a:solidFill>
              </a:rPr>
              <a:t>Translation</a:t>
            </a:r>
            <a:r>
              <a:rPr lang="en-US" sz="2400">
                <a:solidFill>
                  <a:schemeClr val="dk2"/>
                </a:solidFill>
              </a:rPr>
              <a:t> services available in up to 140+ languages</a:t>
            </a:r>
            <a:endParaRPr/>
          </a:p>
          <a:p>
            <a:pPr indent="-390525" lvl="2" marL="863600" rtl="0" algn="l">
              <a:lnSpc>
                <a:spcPct val="90000"/>
              </a:lnSpc>
              <a:spcBef>
                <a:spcPts val="1700"/>
              </a:spcBef>
              <a:spcAft>
                <a:spcPts val="0"/>
              </a:spcAft>
              <a:buClr>
                <a:schemeClr val="dk2"/>
              </a:buClr>
              <a:buSzPts val="2400"/>
              <a:buFont typeface="Arial"/>
              <a:buChar char="•"/>
            </a:pPr>
            <a:r>
              <a:rPr lang="en-US" sz="2400">
                <a:solidFill>
                  <a:schemeClr val="dk2"/>
                </a:solidFill>
              </a:rPr>
              <a:t>Provider </a:t>
            </a:r>
            <a:r>
              <a:rPr b="1" lang="en-US" sz="2400">
                <a:solidFill>
                  <a:schemeClr val="dk2"/>
                </a:solidFill>
              </a:rPr>
              <a:t>AllOne Health</a:t>
            </a:r>
            <a:endParaRPr b="1" i="0" sz="2400" cap="none" strike="noStrike">
              <a:solidFill>
                <a:schemeClr val="dk2"/>
              </a:solidFill>
            </a:endParaRPr>
          </a:p>
          <a:p>
            <a:pPr indent="-76200" lvl="0" marL="228600" rtl="0" algn="l">
              <a:lnSpc>
                <a:spcPct val="90000"/>
              </a:lnSpc>
              <a:spcBef>
                <a:spcPts val="2200"/>
              </a:spcBef>
              <a:spcAft>
                <a:spcPts val="0"/>
              </a:spcAft>
              <a:buClr>
                <a:schemeClr val="dk1"/>
              </a:buClr>
              <a:buSzPts val="2400"/>
              <a:buNone/>
            </a:pPr>
            <a:r>
              <a:t/>
            </a:r>
            <a:endParaRPr sz="2400">
              <a:solidFill>
                <a:schemeClr val="dk2"/>
              </a:solidFill>
            </a:endParaRPr>
          </a:p>
        </p:txBody>
      </p:sp>
      <p:pic>
        <p:nvPicPr>
          <p:cNvPr id="91" name="Google Shape;91;p2"/>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92" name="Google Shape;92;p2"/>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400"/>
              <a:buFont typeface="Century Gothic"/>
              <a:buNone/>
            </a:pPr>
            <a:r>
              <a:rPr b="1" lang="en-US" sz="4400">
                <a:solidFill>
                  <a:schemeClr val="dk2"/>
                </a:solidFill>
                <a:latin typeface="Century Gothic"/>
                <a:ea typeface="Century Gothic"/>
                <a:cs typeface="Century Gothic"/>
                <a:sym typeface="Century Gothic"/>
              </a:rPr>
              <a:t>Mental Health Counseling</a:t>
            </a:r>
            <a:br>
              <a:rPr b="1" i="0" lang="en-US" sz="4400" u="none" cap="none" strike="noStrike">
                <a:solidFill>
                  <a:schemeClr val="dk2"/>
                </a:solidFill>
                <a:latin typeface="Century Gothic"/>
                <a:ea typeface="Century Gothic"/>
                <a:cs typeface="Century Gothic"/>
                <a:sym typeface="Century Gothic"/>
              </a:rPr>
            </a:br>
            <a:endParaRPr>
              <a:solidFill>
                <a:schemeClr val="dk2"/>
              </a:solidFill>
              <a:latin typeface="Century Gothic"/>
              <a:ea typeface="Century Gothic"/>
              <a:cs typeface="Century Gothic"/>
              <a:sym typeface="Century Gothic"/>
            </a:endParaRPr>
          </a:p>
        </p:txBody>
      </p:sp>
      <p:sp>
        <p:nvSpPr>
          <p:cNvPr id="98" name="Google Shape;98;p3"/>
          <p:cNvSpPr txBox="1"/>
          <p:nvPr>
            <p:ph idx="1" type="body"/>
          </p:nvPr>
        </p:nvSpPr>
        <p:spPr>
          <a:xfrm>
            <a:off x="341466" y="1440142"/>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390525" lvl="2" marL="863600" rtl="0" algn="l">
              <a:lnSpc>
                <a:spcPct val="90000"/>
              </a:lnSpc>
              <a:spcBef>
                <a:spcPts val="0"/>
              </a:spcBef>
              <a:spcAft>
                <a:spcPts val="0"/>
              </a:spcAft>
              <a:buClr>
                <a:schemeClr val="dk2"/>
              </a:buClr>
              <a:buSzPct val="100000"/>
              <a:buFont typeface="Arial"/>
              <a:buChar char="•"/>
            </a:pPr>
            <a:r>
              <a:rPr b="0" i="0" lang="en-US" sz="2800" u="none" cap="none" strike="noStrike">
                <a:solidFill>
                  <a:schemeClr val="dk2"/>
                </a:solidFill>
              </a:rPr>
              <a:t>Licensed Master’s level counselors</a:t>
            </a:r>
            <a:endParaRPr/>
          </a:p>
          <a:p>
            <a:pPr indent="-390525" lvl="2" marL="863600" rtl="0" algn="l">
              <a:lnSpc>
                <a:spcPct val="90000"/>
              </a:lnSpc>
              <a:spcBef>
                <a:spcPts val="1700"/>
              </a:spcBef>
              <a:spcAft>
                <a:spcPts val="0"/>
              </a:spcAft>
              <a:buClr>
                <a:schemeClr val="dk2"/>
              </a:buClr>
              <a:buSzPct val="100000"/>
              <a:buFont typeface="Arial"/>
              <a:buChar char="•"/>
            </a:pPr>
            <a:r>
              <a:rPr lang="en-US" sz="2800">
                <a:solidFill>
                  <a:schemeClr val="dk2"/>
                </a:solidFill>
              </a:rPr>
              <a:t>Accessible via phone 24/7</a:t>
            </a:r>
            <a:endParaRPr/>
          </a:p>
          <a:p>
            <a:pPr indent="-390525" lvl="2" marL="863600" rtl="0" algn="l">
              <a:lnSpc>
                <a:spcPct val="90000"/>
              </a:lnSpc>
              <a:spcBef>
                <a:spcPts val="1700"/>
              </a:spcBef>
              <a:spcAft>
                <a:spcPts val="0"/>
              </a:spcAft>
              <a:buClr>
                <a:schemeClr val="dk2"/>
              </a:buClr>
              <a:buSzPct val="100000"/>
              <a:buFont typeface="Arial"/>
              <a:buChar char="•"/>
            </a:pPr>
            <a:r>
              <a:rPr lang="en-US" sz="2800">
                <a:solidFill>
                  <a:schemeClr val="dk2"/>
                </a:solidFill>
              </a:rPr>
              <a:t>Accessible via mobile app, chat, and video during business hours</a:t>
            </a:r>
            <a:endParaRPr/>
          </a:p>
          <a:p>
            <a:pPr indent="-390525" lvl="2" marL="863600" rtl="0" algn="l">
              <a:lnSpc>
                <a:spcPct val="90000"/>
              </a:lnSpc>
              <a:spcBef>
                <a:spcPts val="1700"/>
              </a:spcBef>
              <a:spcAft>
                <a:spcPts val="0"/>
              </a:spcAft>
              <a:buClr>
                <a:schemeClr val="dk2"/>
              </a:buClr>
              <a:buSzPct val="100000"/>
              <a:buFont typeface="Arial"/>
              <a:buChar char="•"/>
            </a:pPr>
            <a:r>
              <a:rPr b="0" i="0" lang="en-US" sz="2800" u="none" cap="none" strike="noStrike">
                <a:solidFill>
                  <a:schemeClr val="dk2"/>
                </a:solidFill>
              </a:rPr>
              <a:t>Free short-term counseling </a:t>
            </a:r>
            <a:r>
              <a:rPr b="0" i="1" lang="en-US" sz="2800" u="none" cap="none" strike="noStrike">
                <a:solidFill>
                  <a:schemeClr val="dk2"/>
                </a:solidFill>
              </a:rPr>
              <a:t>(thre</a:t>
            </a:r>
            <a:r>
              <a:rPr i="1" lang="en-US" sz="2800">
                <a:solidFill>
                  <a:schemeClr val="dk2"/>
                </a:solidFill>
              </a:rPr>
              <a:t>e </a:t>
            </a:r>
            <a:r>
              <a:rPr b="0" i="1" lang="en-US" sz="2800" u="none" cap="none" strike="noStrike">
                <a:solidFill>
                  <a:schemeClr val="dk2"/>
                </a:solidFill>
              </a:rPr>
              <a:t>face-to-face by request per issue for Premium Package programs)</a:t>
            </a:r>
            <a:endParaRPr/>
          </a:p>
          <a:p>
            <a:pPr indent="-390525" lvl="2" marL="863600" rtl="0" algn="l">
              <a:lnSpc>
                <a:spcPct val="90000"/>
              </a:lnSpc>
              <a:spcBef>
                <a:spcPts val="1700"/>
              </a:spcBef>
              <a:spcAft>
                <a:spcPts val="0"/>
              </a:spcAft>
              <a:buClr>
                <a:schemeClr val="dk2"/>
              </a:buClr>
              <a:buSzPct val="100000"/>
              <a:buFont typeface="Arial"/>
              <a:buChar char="•"/>
            </a:pPr>
            <a:r>
              <a:rPr lang="en-US" sz="2800">
                <a:solidFill>
                  <a:schemeClr val="dk2"/>
                </a:solidFill>
              </a:rPr>
              <a:t>For help with any issues including, but not limited to family conflict, depression, couples/relationships, substance abuse, grief, anxiety,  work/life balance, parenting, stress, etc. </a:t>
            </a:r>
            <a:endParaRPr b="0" i="0" sz="2800" u="none" cap="none" strike="noStrike">
              <a:solidFill>
                <a:schemeClr val="dk2"/>
              </a:solidFill>
            </a:endParaRPr>
          </a:p>
          <a:p>
            <a:pPr indent="-64135" lvl="0" marL="228600" rtl="0" algn="l">
              <a:lnSpc>
                <a:spcPct val="90000"/>
              </a:lnSpc>
              <a:spcBef>
                <a:spcPts val="2200"/>
              </a:spcBef>
              <a:spcAft>
                <a:spcPts val="0"/>
              </a:spcAft>
              <a:buClr>
                <a:schemeClr val="dk1"/>
              </a:buClr>
              <a:buSzPct val="100000"/>
              <a:buNone/>
            </a:pPr>
            <a:r>
              <a:t/>
            </a:r>
            <a:endParaRPr>
              <a:solidFill>
                <a:schemeClr val="dk2"/>
              </a:solidFill>
            </a:endParaRPr>
          </a:p>
        </p:txBody>
      </p:sp>
      <p:pic>
        <p:nvPicPr>
          <p:cNvPr id="99" name="Google Shape;99;p3"/>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00" name="Google Shape;100;p3"/>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600"/>
              <a:buFont typeface="Century Gothic"/>
              <a:buNone/>
            </a:pPr>
            <a:r>
              <a:rPr b="1" lang="en-US" sz="3600">
                <a:solidFill>
                  <a:schemeClr val="dk2"/>
                </a:solidFill>
                <a:latin typeface="Century Gothic"/>
                <a:ea typeface="Century Gothic"/>
                <a:cs typeface="Century Gothic"/>
                <a:sym typeface="Century Gothic"/>
              </a:rPr>
              <a:t>Life Coaching</a:t>
            </a:r>
            <a:br>
              <a:rPr b="1" i="0" lang="en-US" sz="3600" u="none" cap="none" strike="noStrike">
                <a:solidFill>
                  <a:schemeClr val="dk2"/>
                </a:solidFill>
                <a:latin typeface="Century Gothic"/>
                <a:ea typeface="Century Gothic"/>
                <a:cs typeface="Century Gothic"/>
                <a:sym typeface="Century Gothic"/>
              </a:rPr>
            </a:br>
            <a:endParaRPr sz="3600">
              <a:solidFill>
                <a:schemeClr val="dk2"/>
              </a:solidFill>
              <a:latin typeface="Century Gothic"/>
              <a:ea typeface="Century Gothic"/>
              <a:cs typeface="Century Gothic"/>
              <a:sym typeface="Century Gothic"/>
            </a:endParaRPr>
          </a:p>
        </p:txBody>
      </p:sp>
      <p:sp>
        <p:nvSpPr>
          <p:cNvPr id="106" name="Google Shape;106;p4"/>
          <p:cNvSpPr txBox="1"/>
          <p:nvPr>
            <p:ph idx="1" type="body"/>
          </p:nvPr>
        </p:nvSpPr>
        <p:spPr>
          <a:xfrm>
            <a:off x="838200" y="1377390"/>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0" lvl="2" marL="0" rtl="0" algn="l">
              <a:lnSpc>
                <a:spcPct val="90000"/>
              </a:lnSpc>
              <a:spcBef>
                <a:spcPts val="0"/>
              </a:spcBef>
              <a:spcAft>
                <a:spcPts val="0"/>
              </a:spcAft>
              <a:buClr>
                <a:schemeClr val="dk1"/>
              </a:buClr>
              <a:buSzPct val="100000"/>
              <a:buNone/>
            </a:pPr>
            <a:r>
              <a:rPr b="1" lang="en-US" sz="2800">
                <a:solidFill>
                  <a:schemeClr val="dk1"/>
                </a:solidFill>
                <a:latin typeface="Source Sans Pro"/>
                <a:ea typeface="Source Sans Pro"/>
                <a:cs typeface="Source Sans Pro"/>
                <a:sym typeface="Source Sans Pro"/>
              </a:rPr>
              <a:t>For personal and professional goals to help with</a:t>
            </a:r>
            <a:endParaRPr sz="2800">
              <a:latin typeface="Source Sans Pro"/>
              <a:ea typeface="Source Sans Pro"/>
              <a:cs typeface="Source Sans Pro"/>
              <a:sym typeface="Source Sans Pro"/>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Life transitions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Enhance communication skills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Improving stress and time management</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Creating better work/life balance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Managing multiple projects and demands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Living a more purposeful life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Setting goals and action steps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Improving relationships</a:t>
            </a:r>
            <a:endParaRPr/>
          </a:p>
          <a:p>
            <a:pPr indent="-77470" lvl="0" marL="228600" rtl="0" algn="l">
              <a:lnSpc>
                <a:spcPct val="90000"/>
              </a:lnSpc>
              <a:spcBef>
                <a:spcPts val="2200"/>
              </a:spcBef>
              <a:spcAft>
                <a:spcPts val="0"/>
              </a:spcAft>
              <a:buClr>
                <a:schemeClr val="dk1"/>
              </a:buClr>
              <a:buSzPct val="100000"/>
              <a:buNone/>
            </a:pPr>
            <a:r>
              <a:t/>
            </a:r>
            <a:endParaRPr/>
          </a:p>
        </p:txBody>
      </p:sp>
      <p:pic>
        <p:nvPicPr>
          <p:cNvPr id="107" name="Google Shape;107;p4"/>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08" name="Google Shape;108;p4"/>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entury Gothic"/>
              <a:buNone/>
            </a:pPr>
            <a:r>
              <a:rPr b="1" lang="en-US" sz="3600"/>
              <a:t>Legal Assistance</a:t>
            </a:r>
            <a:endParaRPr/>
          </a:p>
        </p:txBody>
      </p:sp>
      <p:sp>
        <p:nvSpPr>
          <p:cNvPr id="114" name="Google Shape;114;p5"/>
          <p:cNvSpPr txBox="1"/>
          <p:nvPr>
            <p:ph idx="1" type="body"/>
          </p:nvPr>
        </p:nvSpPr>
        <p:spPr>
          <a:xfrm>
            <a:off x="838200" y="1449108"/>
            <a:ext cx="8404412" cy="4351338"/>
          </a:xfrm>
          <a:prstGeom prst="rect">
            <a:avLst/>
          </a:prstGeom>
          <a:noFill/>
          <a:ln>
            <a:noFill/>
          </a:ln>
        </p:spPr>
        <p:txBody>
          <a:bodyPr anchorCtr="0" anchor="t" bIns="45700" lIns="91425" spcFirstLastPara="1" rIns="91425" wrap="square" tIns="45700">
            <a:normAutofit fontScale="85000" lnSpcReduction="10000"/>
          </a:bodyPr>
          <a:lstStyle/>
          <a:p>
            <a:pPr indent="0" lvl="2" marL="1143000" rtl="0" algn="l">
              <a:lnSpc>
                <a:spcPct val="90000"/>
              </a:lnSpc>
              <a:spcBef>
                <a:spcPts val="0"/>
              </a:spcBef>
              <a:spcAft>
                <a:spcPts val="0"/>
              </a:spcAft>
              <a:buClr>
                <a:schemeClr val="dk1"/>
              </a:buClr>
              <a:buSzPct val="100000"/>
              <a:buNone/>
            </a:pPr>
            <a:r>
              <a:t/>
            </a:r>
            <a:endParaRPr b="1" sz="1400">
              <a:solidFill>
                <a:schemeClr val="dk1"/>
              </a:solidFill>
            </a:endParaRPr>
          </a:p>
          <a:p>
            <a:pPr indent="-342900" lvl="2" marL="342900" rtl="0" algn="l">
              <a:lnSpc>
                <a:spcPct val="90000"/>
              </a:lnSpc>
              <a:spcBef>
                <a:spcPts val="1700"/>
              </a:spcBef>
              <a:spcAft>
                <a:spcPts val="0"/>
              </a:spcAft>
              <a:buClr>
                <a:schemeClr val="dk1"/>
              </a:buClr>
              <a:buSzPct val="100000"/>
              <a:buFont typeface="Arial"/>
              <a:buChar char="•"/>
            </a:pPr>
            <a:r>
              <a:rPr lang="en-US" sz="2800"/>
              <a:t>Bankruptcy</a:t>
            </a:r>
            <a:endParaRPr/>
          </a:p>
          <a:p>
            <a:pPr indent="-342900" lvl="2" marL="342900" rtl="0" algn="l">
              <a:lnSpc>
                <a:spcPct val="90000"/>
              </a:lnSpc>
              <a:spcBef>
                <a:spcPts val="1700"/>
              </a:spcBef>
              <a:spcAft>
                <a:spcPts val="0"/>
              </a:spcAft>
              <a:buClr>
                <a:schemeClr val="dk1"/>
              </a:buClr>
              <a:buSzPct val="100000"/>
              <a:buFont typeface="Arial"/>
              <a:buChar char="•"/>
            </a:pPr>
            <a:r>
              <a:rPr lang="en-US" sz="2800"/>
              <a:t>Divorce/Custody</a:t>
            </a:r>
            <a:endParaRPr/>
          </a:p>
          <a:p>
            <a:pPr indent="-342900" lvl="2" marL="342900" rtl="0" algn="l">
              <a:lnSpc>
                <a:spcPct val="90000"/>
              </a:lnSpc>
              <a:spcBef>
                <a:spcPts val="1700"/>
              </a:spcBef>
              <a:spcAft>
                <a:spcPts val="0"/>
              </a:spcAft>
              <a:buClr>
                <a:schemeClr val="dk1"/>
              </a:buClr>
              <a:buSzPct val="100000"/>
              <a:buFont typeface="Arial"/>
              <a:buChar char="•"/>
            </a:pPr>
            <a:r>
              <a:rPr lang="en-US" sz="2800"/>
              <a:t>Estate Planning/Wills</a:t>
            </a:r>
            <a:endParaRPr/>
          </a:p>
          <a:p>
            <a:pPr indent="-342900" lvl="2" marL="342900" rtl="0" algn="l">
              <a:lnSpc>
                <a:spcPct val="90000"/>
              </a:lnSpc>
              <a:spcBef>
                <a:spcPts val="1700"/>
              </a:spcBef>
              <a:spcAft>
                <a:spcPts val="0"/>
              </a:spcAft>
              <a:buClr>
                <a:schemeClr val="dk1"/>
              </a:buClr>
              <a:buSzPct val="100000"/>
              <a:buFont typeface="Arial"/>
              <a:buChar char="•"/>
            </a:pPr>
            <a:r>
              <a:rPr lang="en-US" sz="2800"/>
              <a:t>Real Estate</a:t>
            </a:r>
            <a:endParaRPr/>
          </a:p>
          <a:p>
            <a:pPr indent="-342900" lvl="2" marL="342900" rtl="0" algn="l">
              <a:lnSpc>
                <a:spcPct val="90000"/>
              </a:lnSpc>
              <a:spcBef>
                <a:spcPts val="1700"/>
              </a:spcBef>
              <a:spcAft>
                <a:spcPts val="0"/>
              </a:spcAft>
              <a:buClr>
                <a:schemeClr val="dk1"/>
              </a:buClr>
              <a:buSzPct val="100000"/>
              <a:buFont typeface="Arial"/>
              <a:buChar char="•"/>
            </a:pPr>
            <a:r>
              <a:rPr lang="en-US" sz="2800"/>
              <a:t>Adoption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t>Elder Care</a:t>
            </a:r>
            <a:endParaRPr/>
          </a:p>
          <a:p>
            <a:pPr indent="-342900" lvl="2" marL="342900" rtl="0" algn="l">
              <a:lnSpc>
                <a:spcPct val="90000"/>
              </a:lnSpc>
              <a:spcBef>
                <a:spcPts val="1700"/>
              </a:spcBef>
              <a:spcAft>
                <a:spcPts val="0"/>
              </a:spcAft>
              <a:buClr>
                <a:schemeClr val="dk1"/>
              </a:buClr>
              <a:buSzPct val="100000"/>
              <a:buFont typeface="Arial"/>
              <a:buChar char="•"/>
            </a:pPr>
            <a:r>
              <a:rPr lang="en-US" sz="2800"/>
              <a:t>Legal assistance connects individuals with a qualified attorney for a free 30 minute consultation </a:t>
            </a:r>
            <a:endParaRPr/>
          </a:p>
          <a:p>
            <a:pPr indent="-77470" lvl="0" marL="228600" rtl="0" algn="l">
              <a:lnSpc>
                <a:spcPct val="90000"/>
              </a:lnSpc>
              <a:spcBef>
                <a:spcPts val="2200"/>
              </a:spcBef>
              <a:spcAft>
                <a:spcPts val="0"/>
              </a:spcAft>
              <a:buClr>
                <a:schemeClr val="dk1"/>
              </a:buClr>
              <a:buSzPct val="100000"/>
              <a:buNone/>
            </a:pPr>
            <a:r>
              <a:t/>
            </a:r>
            <a:endParaRPr/>
          </a:p>
        </p:txBody>
      </p:sp>
      <p:pic>
        <p:nvPicPr>
          <p:cNvPr id="115" name="Google Shape;115;p5"/>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16" name="Google Shape;116;p5"/>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entury Gothic"/>
              <a:buNone/>
            </a:pPr>
            <a:r>
              <a:rPr b="1" lang="en-US" sz="3600"/>
              <a:t>Financial Assistance</a:t>
            </a:r>
            <a:endParaRPr/>
          </a:p>
        </p:txBody>
      </p:sp>
      <p:sp>
        <p:nvSpPr>
          <p:cNvPr id="122" name="Google Shape;122;p6"/>
          <p:cNvSpPr txBox="1"/>
          <p:nvPr>
            <p:ph idx="1" type="body"/>
          </p:nvPr>
        </p:nvSpPr>
        <p:spPr>
          <a:xfrm>
            <a:off x="836990" y="1422214"/>
            <a:ext cx="7507941" cy="4351338"/>
          </a:xfrm>
          <a:prstGeom prst="rect">
            <a:avLst/>
          </a:prstGeom>
          <a:noFill/>
          <a:ln>
            <a:noFill/>
          </a:ln>
        </p:spPr>
        <p:txBody>
          <a:bodyPr anchorCtr="0" anchor="t" bIns="45700" lIns="91425" spcFirstLastPara="1" rIns="91425" wrap="square" tIns="45700">
            <a:normAutofit fontScale="70000" lnSpcReduction="20000"/>
          </a:bodyPr>
          <a:lstStyle/>
          <a:p>
            <a:pPr indent="0" lvl="2" marL="1143000" rtl="0" algn="l">
              <a:lnSpc>
                <a:spcPct val="90000"/>
              </a:lnSpc>
              <a:spcBef>
                <a:spcPts val="0"/>
              </a:spcBef>
              <a:spcAft>
                <a:spcPts val="0"/>
              </a:spcAft>
              <a:buClr>
                <a:schemeClr val="dk1"/>
              </a:buClr>
              <a:buSzPct val="100000"/>
              <a:buNone/>
            </a:pPr>
            <a:r>
              <a:t/>
            </a:r>
            <a:endParaRPr b="1" sz="1400">
              <a:solidFill>
                <a:schemeClr val="dk1"/>
              </a:solidFill>
            </a:endParaRPr>
          </a:p>
          <a:p>
            <a:pPr indent="-342900" lvl="2" marL="342900" rtl="0" algn="l">
              <a:lnSpc>
                <a:spcPct val="90000"/>
              </a:lnSpc>
              <a:spcBef>
                <a:spcPts val="1700"/>
              </a:spcBef>
              <a:spcAft>
                <a:spcPts val="0"/>
              </a:spcAft>
              <a:buClr>
                <a:schemeClr val="dk1"/>
              </a:buClr>
              <a:buSzPct val="100000"/>
              <a:buFont typeface="Arial"/>
              <a:buChar char="•"/>
            </a:pPr>
            <a:r>
              <a:rPr lang="en-US" sz="2800"/>
              <a:t>Bankruptcy</a:t>
            </a:r>
            <a:endParaRPr/>
          </a:p>
          <a:p>
            <a:pPr indent="-342900" lvl="2" marL="342900" rtl="0" algn="l">
              <a:lnSpc>
                <a:spcPct val="90000"/>
              </a:lnSpc>
              <a:spcBef>
                <a:spcPts val="1700"/>
              </a:spcBef>
              <a:spcAft>
                <a:spcPts val="0"/>
              </a:spcAft>
              <a:buClr>
                <a:schemeClr val="dk1"/>
              </a:buClr>
              <a:buSzPct val="100000"/>
              <a:buFont typeface="Arial"/>
              <a:buChar char="•"/>
            </a:pPr>
            <a:r>
              <a:rPr lang="en-US" sz="2800"/>
              <a:t>Home buying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t>Debt</a:t>
            </a:r>
            <a:endParaRPr/>
          </a:p>
          <a:p>
            <a:pPr indent="-342900" lvl="2" marL="342900" rtl="0" algn="l">
              <a:lnSpc>
                <a:spcPct val="90000"/>
              </a:lnSpc>
              <a:spcBef>
                <a:spcPts val="1700"/>
              </a:spcBef>
              <a:spcAft>
                <a:spcPts val="0"/>
              </a:spcAft>
              <a:buClr>
                <a:schemeClr val="dk1"/>
              </a:buClr>
              <a:buSzPct val="100000"/>
              <a:buFont typeface="Arial"/>
              <a:buChar char="•"/>
            </a:pPr>
            <a:r>
              <a:rPr lang="en-US" sz="2800"/>
              <a:t>Identity theft</a:t>
            </a:r>
            <a:endParaRPr/>
          </a:p>
          <a:p>
            <a:pPr indent="-342900" lvl="2" marL="342900" rtl="0" algn="l">
              <a:lnSpc>
                <a:spcPct val="90000"/>
              </a:lnSpc>
              <a:spcBef>
                <a:spcPts val="1700"/>
              </a:spcBef>
              <a:spcAft>
                <a:spcPts val="0"/>
              </a:spcAft>
              <a:buClr>
                <a:schemeClr val="dk1"/>
              </a:buClr>
              <a:buSzPct val="100000"/>
              <a:buFont typeface="Arial"/>
              <a:buChar char="•"/>
            </a:pPr>
            <a:r>
              <a:rPr lang="en-US" sz="2800"/>
              <a:t>Retirement planning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t>College planning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t>Funding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t>Financial assistance connects individuals with a certified financial planners, certified public accountants, and credit counselors for a free 30-minute consultation </a:t>
            </a:r>
            <a:endParaRPr/>
          </a:p>
          <a:p>
            <a:pPr indent="-104140" lvl="0" marL="228600" rtl="0" algn="l">
              <a:lnSpc>
                <a:spcPct val="90000"/>
              </a:lnSpc>
              <a:spcBef>
                <a:spcPts val="2200"/>
              </a:spcBef>
              <a:spcAft>
                <a:spcPts val="0"/>
              </a:spcAft>
              <a:buClr>
                <a:schemeClr val="dk1"/>
              </a:buClr>
              <a:buSzPct val="100000"/>
              <a:buNone/>
            </a:pPr>
            <a:r>
              <a:t/>
            </a:r>
            <a:endParaRPr/>
          </a:p>
        </p:txBody>
      </p:sp>
      <p:pic>
        <p:nvPicPr>
          <p:cNvPr id="123" name="Google Shape;123;p6"/>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24" name="Google Shape;124;p6"/>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entury Gothic"/>
              <a:buNone/>
            </a:pPr>
            <a:r>
              <a:rPr b="1" lang="en-US" sz="3600"/>
              <a:t>Personal Assistant</a:t>
            </a:r>
            <a:endParaRPr/>
          </a:p>
        </p:txBody>
      </p:sp>
      <p:sp>
        <p:nvSpPr>
          <p:cNvPr id="130" name="Google Shape;130;p7"/>
          <p:cNvSpPr txBox="1"/>
          <p:nvPr>
            <p:ph idx="1" type="body"/>
          </p:nvPr>
        </p:nvSpPr>
        <p:spPr>
          <a:xfrm>
            <a:off x="838200" y="1536908"/>
            <a:ext cx="7122459" cy="4351338"/>
          </a:xfrm>
          <a:prstGeom prst="rect">
            <a:avLst/>
          </a:prstGeom>
          <a:noFill/>
          <a:ln>
            <a:noFill/>
          </a:ln>
        </p:spPr>
        <p:txBody>
          <a:bodyPr anchorCtr="0" anchor="t" bIns="45700" lIns="91425" spcFirstLastPara="1" rIns="91425" wrap="square" tIns="45700">
            <a:normAutofit fontScale="62500" lnSpcReduction="20000"/>
          </a:bodyPr>
          <a:lstStyle/>
          <a:p>
            <a:pPr indent="0" lvl="2" marL="0" rtl="0" algn="l">
              <a:lnSpc>
                <a:spcPct val="90000"/>
              </a:lnSpc>
              <a:spcBef>
                <a:spcPts val="0"/>
              </a:spcBef>
              <a:spcAft>
                <a:spcPts val="0"/>
              </a:spcAft>
              <a:buClr>
                <a:schemeClr val="dk1"/>
              </a:buClr>
              <a:buSzPct val="100000"/>
              <a:buNone/>
            </a:pPr>
            <a:r>
              <a:rPr lang="en-US" sz="2800"/>
              <a:t>For help managing everyday tasks on you “to do” list</a:t>
            </a:r>
            <a:endParaRPr/>
          </a:p>
          <a:p>
            <a:pPr indent="-342900" lvl="2" marL="342900" rtl="0" algn="l">
              <a:lnSpc>
                <a:spcPct val="90000"/>
              </a:lnSpc>
              <a:spcBef>
                <a:spcPts val="1700"/>
              </a:spcBef>
              <a:spcAft>
                <a:spcPts val="0"/>
              </a:spcAft>
              <a:buClr>
                <a:schemeClr val="dk1"/>
              </a:buClr>
              <a:buSzPct val="100000"/>
              <a:buFont typeface="Arial"/>
              <a:buChar char="•"/>
            </a:pPr>
            <a:r>
              <a:rPr lang="en-US" sz="2800"/>
              <a:t>Travel</a:t>
            </a:r>
            <a:endParaRPr/>
          </a:p>
          <a:p>
            <a:pPr indent="-342900" lvl="2" marL="342900" rtl="0" algn="l">
              <a:lnSpc>
                <a:spcPct val="90000"/>
              </a:lnSpc>
              <a:spcBef>
                <a:spcPts val="1700"/>
              </a:spcBef>
              <a:spcAft>
                <a:spcPts val="0"/>
              </a:spcAft>
              <a:buClr>
                <a:schemeClr val="dk1"/>
              </a:buClr>
              <a:buSzPct val="100000"/>
              <a:buFont typeface="Arial"/>
              <a:buChar char="•"/>
            </a:pPr>
            <a:r>
              <a:rPr lang="en-US" sz="2800"/>
              <a:t>Sports and Recreation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t>Household Errands</a:t>
            </a:r>
            <a:endParaRPr/>
          </a:p>
          <a:p>
            <a:pPr indent="-342900" lvl="2" marL="342900" rtl="0" algn="l">
              <a:lnSpc>
                <a:spcPct val="90000"/>
              </a:lnSpc>
              <a:spcBef>
                <a:spcPts val="1700"/>
              </a:spcBef>
              <a:spcAft>
                <a:spcPts val="0"/>
              </a:spcAft>
              <a:buClr>
                <a:schemeClr val="dk1"/>
              </a:buClr>
              <a:buSzPct val="100000"/>
              <a:buFont typeface="Arial"/>
              <a:buChar char="•"/>
            </a:pPr>
            <a:r>
              <a:rPr lang="en-US" sz="2800"/>
              <a:t> Professional Services</a:t>
            </a:r>
            <a:endParaRPr/>
          </a:p>
          <a:p>
            <a:pPr indent="-342900" lvl="2" marL="342900" rtl="0" algn="l">
              <a:lnSpc>
                <a:spcPct val="90000"/>
              </a:lnSpc>
              <a:spcBef>
                <a:spcPts val="1700"/>
              </a:spcBef>
              <a:spcAft>
                <a:spcPts val="0"/>
              </a:spcAft>
              <a:buClr>
                <a:schemeClr val="dk1"/>
              </a:buClr>
              <a:buSzPct val="100000"/>
              <a:buFont typeface="Arial"/>
              <a:buChar char="•"/>
            </a:pPr>
            <a:r>
              <a:rPr lang="en-US" sz="2800"/>
              <a:t>Entertainment Planning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t>Housing and Real Estate</a:t>
            </a:r>
            <a:endParaRPr/>
          </a:p>
          <a:p>
            <a:pPr indent="-342900" lvl="2" marL="342900" rtl="0" algn="l">
              <a:lnSpc>
                <a:spcPct val="90000"/>
              </a:lnSpc>
              <a:spcBef>
                <a:spcPts val="1700"/>
              </a:spcBef>
              <a:spcAft>
                <a:spcPts val="0"/>
              </a:spcAft>
              <a:buClr>
                <a:schemeClr val="dk1"/>
              </a:buClr>
              <a:buSzPct val="100000"/>
              <a:buFont typeface="Arial"/>
              <a:buChar char="•"/>
            </a:pPr>
            <a:r>
              <a:rPr lang="en-US" sz="2800"/>
              <a:t>Cleaning Services</a:t>
            </a:r>
            <a:endParaRPr/>
          </a:p>
          <a:p>
            <a:pPr indent="-342900" lvl="2" marL="342900" rtl="0" algn="l">
              <a:lnSpc>
                <a:spcPct val="90000"/>
              </a:lnSpc>
              <a:spcBef>
                <a:spcPts val="1700"/>
              </a:spcBef>
              <a:spcAft>
                <a:spcPts val="0"/>
              </a:spcAft>
              <a:buClr>
                <a:schemeClr val="dk1"/>
              </a:buClr>
              <a:buSzPct val="100000"/>
              <a:buFont typeface="Arial"/>
              <a:buChar char="•"/>
            </a:pPr>
            <a:r>
              <a:rPr lang="en-US" sz="2800"/>
              <a:t>Home Food Delivery</a:t>
            </a:r>
            <a:endParaRPr/>
          </a:p>
          <a:p>
            <a:pPr indent="-342900" lvl="2" marL="342900" rtl="0" algn="l">
              <a:lnSpc>
                <a:spcPct val="90000"/>
              </a:lnSpc>
              <a:spcBef>
                <a:spcPts val="1700"/>
              </a:spcBef>
              <a:spcAft>
                <a:spcPts val="0"/>
              </a:spcAft>
              <a:buClr>
                <a:schemeClr val="dk1"/>
              </a:buClr>
              <a:buSzPct val="100000"/>
              <a:buFont typeface="Arial"/>
              <a:buChar char="•"/>
            </a:pPr>
            <a:r>
              <a:rPr lang="en-US" sz="2800"/>
              <a:t>Access a personal assistance via phone, web portal, mobile app, and chat</a:t>
            </a:r>
            <a:endParaRPr/>
          </a:p>
          <a:p>
            <a:pPr indent="0" lvl="2" marL="1143000" rtl="0" algn="l">
              <a:lnSpc>
                <a:spcPct val="90000"/>
              </a:lnSpc>
              <a:spcBef>
                <a:spcPts val="1700"/>
              </a:spcBef>
              <a:spcAft>
                <a:spcPts val="0"/>
              </a:spcAft>
              <a:buClr>
                <a:schemeClr val="dk1"/>
              </a:buClr>
              <a:buSzPct val="100000"/>
              <a:buNone/>
            </a:pPr>
            <a:r>
              <a:t/>
            </a:r>
            <a:endParaRPr b="1" sz="2800">
              <a:solidFill>
                <a:schemeClr val="dk1"/>
              </a:solidFill>
            </a:endParaRPr>
          </a:p>
          <a:p>
            <a:pPr indent="-117475" lvl="0" marL="228600" rtl="0" algn="l">
              <a:lnSpc>
                <a:spcPct val="90000"/>
              </a:lnSpc>
              <a:spcBef>
                <a:spcPts val="2200"/>
              </a:spcBef>
              <a:spcAft>
                <a:spcPts val="0"/>
              </a:spcAft>
              <a:buClr>
                <a:schemeClr val="dk1"/>
              </a:buClr>
              <a:buSzPct val="100000"/>
              <a:buNone/>
            </a:pPr>
            <a:r>
              <a:t/>
            </a:r>
            <a:endParaRPr/>
          </a:p>
        </p:txBody>
      </p:sp>
      <p:pic>
        <p:nvPicPr>
          <p:cNvPr id="131" name="Google Shape;131;p7"/>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32" name="Google Shape;132;p7"/>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entury Gothic"/>
              <a:buNone/>
            </a:pPr>
            <a:r>
              <a:rPr b="1" lang="en-US" sz="3600"/>
              <a:t>Work/Life Resources</a:t>
            </a:r>
            <a:endParaRPr/>
          </a:p>
        </p:txBody>
      </p:sp>
      <p:sp>
        <p:nvSpPr>
          <p:cNvPr id="138" name="Google Shape;138;p8"/>
          <p:cNvSpPr txBox="1"/>
          <p:nvPr>
            <p:ph idx="1" type="body"/>
          </p:nvPr>
        </p:nvSpPr>
        <p:spPr>
          <a:xfrm>
            <a:off x="838200" y="1350495"/>
            <a:ext cx="7920318" cy="5023411"/>
          </a:xfrm>
          <a:prstGeom prst="rect">
            <a:avLst/>
          </a:prstGeom>
          <a:noFill/>
          <a:ln>
            <a:noFill/>
          </a:ln>
        </p:spPr>
        <p:txBody>
          <a:bodyPr anchorCtr="0" anchor="t" bIns="45700" lIns="91425" spcFirstLastPara="1" rIns="91425" wrap="square" tIns="45700">
            <a:normAutofit fontScale="70000" lnSpcReduction="20000"/>
          </a:bodyPr>
          <a:lstStyle/>
          <a:p>
            <a:pPr indent="0" lvl="2" marL="0" rtl="0" algn="l">
              <a:lnSpc>
                <a:spcPct val="90000"/>
              </a:lnSpc>
              <a:spcBef>
                <a:spcPts val="0"/>
              </a:spcBef>
              <a:spcAft>
                <a:spcPts val="0"/>
              </a:spcAft>
              <a:buClr>
                <a:schemeClr val="dk1"/>
              </a:buClr>
              <a:buSzPct val="100000"/>
              <a:buNone/>
            </a:pPr>
            <a:r>
              <a:rPr lang="en-US" sz="2800">
                <a:latin typeface="Source Sans Pro"/>
                <a:ea typeface="Source Sans Pro"/>
                <a:cs typeface="Source Sans Pro"/>
                <a:sym typeface="Source Sans Pro"/>
              </a:rPr>
              <a:t>Navigating the practical challenges of life, while handling the demands of your service can be stressful. MAP work/life resources are designed to provide knowledgeable consultation and customized guidance to assist with gaining resolution to everyday hurdles including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Childcare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Eldercare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Education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Wellness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Housing</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Pet Care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Transportation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Special Needs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Adoption</a:t>
            </a:r>
            <a:endParaRPr/>
          </a:p>
        </p:txBody>
      </p:sp>
      <p:pic>
        <p:nvPicPr>
          <p:cNvPr id="139" name="Google Shape;139;p8"/>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40" name="Google Shape;140;p8"/>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entury Gothic"/>
              <a:buNone/>
            </a:pPr>
            <a:r>
              <a:rPr b="1" lang="en-US" sz="3600"/>
              <a:t>Medical Advocacy</a:t>
            </a:r>
            <a:endParaRPr/>
          </a:p>
        </p:txBody>
      </p:sp>
      <p:sp>
        <p:nvSpPr>
          <p:cNvPr id="146" name="Google Shape;146;p9"/>
          <p:cNvSpPr txBox="1"/>
          <p:nvPr>
            <p:ph idx="1" type="body"/>
          </p:nvPr>
        </p:nvSpPr>
        <p:spPr>
          <a:xfrm>
            <a:off x="838200" y="1422214"/>
            <a:ext cx="8565776" cy="4879974"/>
          </a:xfrm>
          <a:prstGeom prst="rect">
            <a:avLst/>
          </a:prstGeom>
          <a:noFill/>
          <a:ln>
            <a:noFill/>
          </a:ln>
        </p:spPr>
        <p:txBody>
          <a:bodyPr anchorCtr="0" anchor="t" bIns="45700" lIns="91425" spcFirstLastPara="1" rIns="91425" wrap="square" tIns="45700">
            <a:normAutofit fontScale="70000" lnSpcReduction="20000"/>
          </a:bodyPr>
          <a:lstStyle/>
          <a:p>
            <a:pPr indent="0" lvl="2" marL="0" rtl="0" algn="l">
              <a:lnSpc>
                <a:spcPct val="90000"/>
              </a:lnSpc>
              <a:spcBef>
                <a:spcPts val="0"/>
              </a:spcBef>
              <a:spcAft>
                <a:spcPts val="0"/>
              </a:spcAft>
              <a:buClr>
                <a:schemeClr val="dk1"/>
              </a:buClr>
              <a:buSzPct val="100000"/>
              <a:buNone/>
            </a:pPr>
            <a:r>
              <a:rPr lang="en-US" sz="2800">
                <a:latin typeface="Source Sans Pro"/>
                <a:ea typeface="Source Sans Pro"/>
                <a:cs typeface="Source Sans Pro"/>
                <a:sym typeface="Source Sans Pro"/>
              </a:rPr>
              <a:t>Medical Advocates lend a hand with all aspects of health care. It can be difficult to understand and navigate the systems and choices before you. Our advocates can help you interpret medical information related to claims, coverage, and medical diagnosis. </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Insurance navigation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Care transition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Doctor referrals</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Geriatric care</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Health care transportation</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Advocacy and research</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Durable medical equipment</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Medical appointment</a:t>
            </a:r>
            <a:endParaRPr/>
          </a:p>
          <a:p>
            <a:pPr indent="-342900" lvl="2" marL="342900" rtl="0" algn="l">
              <a:lnSpc>
                <a:spcPct val="90000"/>
              </a:lnSpc>
              <a:spcBef>
                <a:spcPts val="1700"/>
              </a:spcBef>
              <a:spcAft>
                <a:spcPts val="0"/>
              </a:spcAft>
              <a:buClr>
                <a:schemeClr val="dk1"/>
              </a:buClr>
              <a:buSzPct val="100000"/>
              <a:buFont typeface="Arial"/>
              <a:buChar char="•"/>
            </a:pPr>
            <a:r>
              <a:rPr lang="en-US" sz="2800">
                <a:latin typeface="Source Sans Pro"/>
                <a:ea typeface="Source Sans Pro"/>
                <a:cs typeface="Source Sans Pro"/>
                <a:sym typeface="Source Sans Pro"/>
              </a:rPr>
              <a:t>Discharge planning</a:t>
            </a:r>
            <a:endParaRPr/>
          </a:p>
        </p:txBody>
      </p:sp>
      <p:pic>
        <p:nvPicPr>
          <p:cNvPr id="147" name="Google Shape;147;p9"/>
          <p:cNvPicPr preferRelativeResize="0"/>
          <p:nvPr/>
        </p:nvPicPr>
        <p:blipFill rotWithShape="1">
          <a:blip r:embed="rId3">
            <a:alphaModFix/>
          </a:blip>
          <a:srcRect b="0" l="0" r="0" t="0"/>
          <a:stretch/>
        </p:blipFill>
        <p:spPr>
          <a:xfrm>
            <a:off x="0" y="6010165"/>
            <a:ext cx="12192000" cy="482710"/>
          </a:xfrm>
          <a:prstGeom prst="rect">
            <a:avLst/>
          </a:prstGeom>
          <a:noFill/>
          <a:ln>
            <a:noFill/>
          </a:ln>
        </p:spPr>
      </p:pic>
      <p:pic>
        <p:nvPicPr>
          <p:cNvPr descr="Logo&#10;&#10;Description automatically generated" id="148" name="Google Shape;148;p9"/>
          <p:cNvPicPr preferRelativeResize="0"/>
          <p:nvPr/>
        </p:nvPicPr>
        <p:blipFill rotWithShape="1">
          <a:blip r:embed="rId4">
            <a:alphaModFix/>
          </a:blip>
          <a:srcRect b="0" l="0" r="0" t="0"/>
          <a:stretch/>
        </p:blipFill>
        <p:spPr>
          <a:xfrm>
            <a:off x="9670379" y="312420"/>
            <a:ext cx="2180155" cy="150018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AmeriCorps">
      <a:dk1>
        <a:srgbClr val="FFFFFF"/>
      </a:dk1>
      <a:lt1>
        <a:srgbClr val="000000"/>
      </a:lt1>
      <a:dk2>
        <a:srgbClr val="FFFFFF"/>
      </a:dk2>
      <a:lt2>
        <a:srgbClr val="E7E6E6"/>
      </a:lt2>
      <a:accent1>
        <a:srgbClr val="B82128"/>
      </a:accent1>
      <a:accent2>
        <a:srgbClr val="FFF4D2"/>
      </a:accent2>
      <a:accent3>
        <a:srgbClr val="7F7B82"/>
      </a:accent3>
      <a:accent4>
        <a:srgbClr val="2DC4B6"/>
      </a:accent4>
      <a:accent5>
        <a:srgbClr val="1550ED"/>
      </a:accent5>
      <a:accent6>
        <a:srgbClr val="70AD47"/>
      </a:accent6>
      <a:hlink>
        <a:srgbClr val="FFFFFF"/>
      </a:hlink>
      <a:folHlink>
        <a:srgbClr val="FFF4D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2022-08-13T15:26:55Z</dcterms:created>
  <dc:creator>Caitlin Szabo</dc:creator>
</cp:coreProperties>
</file>