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12188825"/>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2" name="Google Shape;112;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Talk about organize home visit by county as well</a:t>
            </a:r>
            <a:endParaRPr/>
          </a:p>
        </p:txBody>
      </p:sp>
      <p:sp>
        <p:nvSpPr>
          <p:cNvPr id="177" name="Google Shape;177;p1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9" name="Google Shape;189;p12: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Example: you can take a client grocery shopping to help with budgeting food stamps, you won’t go to the store for them. You can take them to get a money order or pay utilities, you won’t do it for them. You can call to schedule a counseling or doctor’s appointment with someone, not for them. Let clients know to leave voicemails and wait until you return their call. Inappropriate remarks: racial slurs, inappropriate compliments, threats</a:t>
            </a:r>
            <a:endParaRPr/>
          </a:p>
        </p:txBody>
      </p:sp>
      <p:sp>
        <p:nvSpPr>
          <p:cNvPr id="202" name="Google Shape;202;p1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Talk about developing a work flow</a:t>
            </a:r>
            <a:endParaRPr/>
          </a:p>
        </p:txBody>
      </p:sp>
      <p:sp>
        <p:nvSpPr>
          <p:cNvPr id="212" name="Google Shape;212;p1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9" name="Google Shape;219;p1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6" name="Google Shape;226;p1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1" name="Google Shape;231;p18: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8" name="Google Shape;238;p1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9" name="Google Shape;119;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0: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4" name="Google Shape;244;p2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1: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0" name="Google Shape;250;p2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6" name="Google Shape;256;p2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3: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3" name="Google Shape;263;p2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9" name="Google Shape;269;p2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6" name="Google Shape;276;p2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3" name="Google Shape;283;p2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8" name="Google Shape;288;p27: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3" name="Google Shape;293;p28: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0" name="Google Shape;300;p2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5" name="Google Shape;305;p30: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1" name="Google Shape;311;p31: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2: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3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8" name="Google Shape;318;p3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3: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3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6" name="Google Shape;326;p3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4: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3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3" name="Google Shape;333;p3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5: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3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0" name="Google Shape;340;p3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6" name="Google Shape;346;p36: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7: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3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3" name="Google Shape;353;p3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9" name="Google Shape;359;p38: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9: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3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6" name="Google Shape;366;p3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5" name="Google Shape;375;p40: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3" name="Google Shape;383;p41: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9" name="Google Shape;389;p42: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 name="Google Shape;142;p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8" name="Google Shape;148;p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Explain importance of reviewing the lease and occupancy agreement because there are situation in which someone who has been chronically homeless may desire to help other who are in the same situation and allow them to stay over long term, which is a violation of the occupancy agreement and their landlords guest policy</a:t>
            </a:r>
            <a:endParaRPr/>
          </a:p>
        </p:txBody>
      </p:sp>
      <p:sp>
        <p:nvSpPr>
          <p:cNvPr id="163" name="Google Shape;163;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407988" y="696913"/>
            <a:ext cx="61944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0" name="Google Shape;170;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sp>
        <p:nvSpPr>
          <p:cNvPr id="25" name="Google Shape;25;p2"/>
          <p:cNvSpPr/>
          <p:nvPr/>
        </p:nvSpPr>
        <p:spPr>
          <a:xfrm>
            <a:off x="1141413" y="1600200"/>
            <a:ext cx="9902952" cy="3276600"/>
          </a:xfrm>
          <a:prstGeom prst="rect">
            <a:avLst/>
          </a:prstGeom>
          <a:solidFill>
            <a:srgbClr val="08036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descr="Top border design" id="26" name="Google Shape;26;p2"/>
          <p:cNvGrpSpPr/>
          <p:nvPr/>
        </p:nvGrpSpPr>
        <p:grpSpPr>
          <a:xfrm>
            <a:off x="1279" y="0"/>
            <a:ext cx="12188952" cy="429768"/>
            <a:chOff x="1279" y="0"/>
            <a:chExt cx="12188952" cy="429768"/>
          </a:xfrm>
        </p:grpSpPr>
        <p:sp>
          <p:nvSpPr>
            <p:cNvPr id="27" name="Google Shape;27;p2"/>
            <p:cNvSpPr/>
            <p:nvPr/>
          </p:nvSpPr>
          <p:spPr>
            <a:xfrm>
              <a:off x="1279" y="0"/>
              <a:ext cx="12188952" cy="228600"/>
            </a:xfrm>
            <a:prstGeom prst="rect">
              <a:avLst/>
            </a:prstGeom>
            <a:solidFill>
              <a:schemeClr val="dk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 name="Google Shape;28;p2"/>
            <p:cNvSpPr/>
            <p:nvPr/>
          </p:nvSpPr>
          <p:spPr>
            <a:xfrm>
              <a:off x="1279" y="228600"/>
              <a:ext cx="12188952" cy="201168"/>
            </a:xfrm>
            <a:prstGeom prst="rect">
              <a:avLst/>
            </a:prstGeom>
            <a:solidFill>
              <a:schemeClr val="dk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 name="Google Shape;29;p2"/>
            <p:cNvSpPr/>
            <p:nvPr/>
          </p:nvSpPr>
          <p:spPr>
            <a:xfrm>
              <a:off x="1279" y="306324"/>
              <a:ext cx="12188952" cy="45720"/>
            </a:xfrm>
            <a:prstGeom prst="rect">
              <a:avLst/>
            </a:prstGeom>
            <a:solidFill>
              <a:schemeClr val="lt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descr="Bottom border design" id="30" name="Google Shape;30;p2"/>
          <p:cNvGrpSpPr/>
          <p:nvPr/>
        </p:nvGrpSpPr>
        <p:grpSpPr>
          <a:xfrm>
            <a:off x="0" y="6080760"/>
            <a:ext cx="12190231" cy="777240"/>
            <a:chOff x="0" y="6080760"/>
            <a:chExt cx="12190231" cy="777240"/>
          </a:xfrm>
        </p:grpSpPr>
        <p:sp>
          <p:nvSpPr>
            <p:cNvPr id="31" name="Google Shape;31;p2"/>
            <p:cNvSpPr/>
            <p:nvPr/>
          </p:nvSpPr>
          <p:spPr>
            <a:xfrm>
              <a:off x="0" y="6217920"/>
              <a:ext cx="12188825" cy="64008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 name="Google Shape;32;p2"/>
            <p:cNvSpPr/>
            <p:nvPr/>
          </p:nvSpPr>
          <p:spPr>
            <a:xfrm>
              <a:off x="1279" y="6080760"/>
              <a:ext cx="12188952" cy="9721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2"/>
            <p:cNvSpPr/>
            <p:nvPr/>
          </p:nvSpPr>
          <p:spPr>
            <a:xfrm>
              <a:off x="1279" y="6172200"/>
              <a:ext cx="12188952" cy="27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34" name="Google Shape;34;p2"/>
          <p:cNvSpPr txBox="1"/>
          <p:nvPr>
            <p:ph type="ctrTitle"/>
          </p:nvPr>
        </p:nvSpPr>
        <p:spPr>
          <a:xfrm>
            <a:off x="1522414" y="1905000"/>
            <a:ext cx="9143998" cy="26670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lt1"/>
              </a:buClr>
              <a:buSzPts val="6600"/>
              <a:buFont typeface="Arial"/>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
          <p:cNvSpPr txBox="1"/>
          <p:nvPr>
            <p:ph idx="1" type="subTitle"/>
          </p:nvPr>
        </p:nvSpPr>
        <p:spPr>
          <a:xfrm>
            <a:off x="1522413" y="5029200"/>
            <a:ext cx="8229598" cy="8382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2400"/>
              <a:buNone/>
              <a:defRPr>
                <a:solidFill>
                  <a:schemeClr val="dk1"/>
                </a:solidFill>
              </a:defRPr>
            </a:lvl1pPr>
            <a:lvl2pPr lvl="1" algn="ctr">
              <a:lnSpc>
                <a:spcPct val="90000"/>
              </a:lnSpc>
              <a:spcBef>
                <a:spcPts val="1000"/>
              </a:spcBef>
              <a:spcAft>
                <a:spcPts val="0"/>
              </a:spcAft>
              <a:buSzPts val="2000"/>
              <a:buNone/>
              <a:defRPr>
                <a:solidFill>
                  <a:srgbClr val="909090"/>
                </a:solidFill>
              </a:defRPr>
            </a:lvl2pPr>
            <a:lvl3pPr lvl="2" algn="ctr">
              <a:lnSpc>
                <a:spcPct val="90000"/>
              </a:lnSpc>
              <a:spcBef>
                <a:spcPts val="800"/>
              </a:spcBef>
              <a:spcAft>
                <a:spcPts val="0"/>
              </a:spcAft>
              <a:buSzPts val="1800"/>
              <a:buNone/>
              <a:defRPr>
                <a:solidFill>
                  <a:srgbClr val="909090"/>
                </a:solidFill>
              </a:defRPr>
            </a:lvl3pPr>
            <a:lvl4pPr lvl="3" algn="ctr">
              <a:lnSpc>
                <a:spcPct val="90000"/>
              </a:lnSpc>
              <a:spcBef>
                <a:spcPts val="800"/>
              </a:spcBef>
              <a:spcAft>
                <a:spcPts val="0"/>
              </a:spcAft>
              <a:buSzPts val="1600"/>
              <a:buNone/>
              <a:defRPr>
                <a:solidFill>
                  <a:srgbClr val="909090"/>
                </a:solidFill>
              </a:defRPr>
            </a:lvl4pPr>
            <a:lvl5pPr lvl="4" algn="ctr">
              <a:lnSpc>
                <a:spcPct val="90000"/>
              </a:lnSpc>
              <a:spcBef>
                <a:spcPts val="800"/>
              </a:spcBef>
              <a:spcAft>
                <a:spcPts val="0"/>
              </a:spcAft>
              <a:buSzPts val="1600"/>
              <a:buNone/>
              <a:defRPr>
                <a:solidFill>
                  <a:srgbClr val="909090"/>
                </a:solidFill>
              </a:defRPr>
            </a:lvl5pPr>
            <a:lvl6pPr lvl="5" algn="ctr">
              <a:lnSpc>
                <a:spcPct val="90000"/>
              </a:lnSpc>
              <a:spcBef>
                <a:spcPts val="800"/>
              </a:spcBef>
              <a:spcAft>
                <a:spcPts val="0"/>
              </a:spcAft>
              <a:buSzPts val="1600"/>
              <a:buNone/>
              <a:defRPr>
                <a:solidFill>
                  <a:srgbClr val="909090"/>
                </a:solidFill>
              </a:defRPr>
            </a:lvl6pPr>
            <a:lvl7pPr lvl="6" algn="ctr">
              <a:lnSpc>
                <a:spcPct val="90000"/>
              </a:lnSpc>
              <a:spcBef>
                <a:spcPts val="800"/>
              </a:spcBef>
              <a:spcAft>
                <a:spcPts val="0"/>
              </a:spcAft>
              <a:buSzPts val="1600"/>
              <a:buNone/>
              <a:defRPr>
                <a:solidFill>
                  <a:srgbClr val="909090"/>
                </a:solidFill>
              </a:defRPr>
            </a:lvl7pPr>
            <a:lvl8pPr lvl="7" algn="ctr">
              <a:lnSpc>
                <a:spcPct val="90000"/>
              </a:lnSpc>
              <a:spcBef>
                <a:spcPts val="800"/>
              </a:spcBef>
              <a:spcAft>
                <a:spcPts val="0"/>
              </a:spcAft>
              <a:buSzPts val="1600"/>
              <a:buNone/>
              <a:defRPr>
                <a:solidFill>
                  <a:srgbClr val="909090"/>
                </a:solidFill>
              </a:defRPr>
            </a:lvl8pPr>
            <a:lvl9pPr lvl="8" algn="ctr">
              <a:lnSpc>
                <a:spcPct val="90000"/>
              </a:lnSpc>
              <a:spcBef>
                <a:spcPts val="800"/>
              </a:spcBef>
              <a:spcAft>
                <a:spcPts val="0"/>
              </a:spcAft>
              <a:buSzPts val="1600"/>
              <a:buNone/>
              <a:defRPr>
                <a:solidFill>
                  <a:srgbClr val="909090"/>
                </a:solidFill>
              </a:defRPr>
            </a:lvl9pPr>
          </a:lstStyle>
          <a:p/>
        </p:txBody>
      </p:sp>
      <p:sp>
        <p:nvSpPr>
          <p:cNvPr id="36" name="Google Shape;36;p2"/>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9" name="Google Shape;39;p2"/>
          <p:cNvPicPr preferRelativeResize="0"/>
          <p:nvPr/>
        </p:nvPicPr>
        <p:blipFill rotWithShape="1">
          <a:blip r:embed="rId2">
            <a:alphaModFix/>
          </a:blip>
          <a:srcRect b="2404" l="11095" r="6795" t="6175"/>
          <a:stretch/>
        </p:blipFill>
        <p:spPr>
          <a:xfrm>
            <a:off x="10163302" y="643128"/>
            <a:ext cx="1762125" cy="1809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7" name="Shape 97"/>
        <p:cNvGrpSpPr/>
        <p:nvPr/>
      </p:nvGrpSpPr>
      <p:grpSpPr>
        <a:xfrm>
          <a:off x="0" y="0"/>
          <a:ext cx="0" cy="0"/>
          <a:chOff x="0" y="0"/>
          <a:chExt cx="0" cy="0"/>
        </a:xfrm>
      </p:grpSpPr>
      <p:sp>
        <p:nvSpPr>
          <p:cNvPr id="98" name="Google Shape;98;p11"/>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1"/>
          <p:cNvSpPr txBox="1"/>
          <p:nvPr>
            <p:ph idx="1" type="body"/>
          </p:nvPr>
        </p:nvSpPr>
        <p:spPr>
          <a:xfrm rot="5400000">
            <a:off x="4037245" y="-609369"/>
            <a:ext cx="4114800" cy="91435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30200" lvl="4" marL="2286000" algn="l">
              <a:lnSpc>
                <a:spcPct val="90000"/>
              </a:lnSpc>
              <a:spcBef>
                <a:spcPts val="800"/>
              </a:spcBef>
              <a:spcAft>
                <a:spcPts val="0"/>
              </a:spcAft>
              <a:buSzPts val="1600"/>
              <a:buChar char="▪"/>
              <a:defRPr/>
            </a:lvl5pPr>
            <a:lvl6pPr indent="-330200" lvl="5" marL="2743200" algn="l">
              <a:lnSpc>
                <a:spcPct val="90000"/>
              </a:lnSpc>
              <a:spcBef>
                <a:spcPts val="800"/>
              </a:spcBef>
              <a:spcAft>
                <a:spcPts val="0"/>
              </a:spcAft>
              <a:buSzPts val="1600"/>
              <a:buChar char="–"/>
              <a:defRPr/>
            </a:lvl6pPr>
            <a:lvl7pPr indent="-330200" lvl="6" marL="3200400" algn="l">
              <a:lnSpc>
                <a:spcPct val="90000"/>
              </a:lnSpc>
              <a:spcBef>
                <a:spcPts val="800"/>
              </a:spcBef>
              <a:spcAft>
                <a:spcPts val="0"/>
              </a:spcAft>
              <a:buSzPts val="1600"/>
              <a:buChar char="▪"/>
              <a:defRPr/>
            </a:lvl7pPr>
            <a:lvl8pPr indent="-330200" lvl="7" marL="3657600" algn="l">
              <a:lnSpc>
                <a:spcPct val="90000"/>
              </a:lnSpc>
              <a:spcBef>
                <a:spcPts val="800"/>
              </a:spcBef>
              <a:spcAft>
                <a:spcPts val="0"/>
              </a:spcAft>
              <a:buSzPts val="1600"/>
              <a:buChar char="–"/>
              <a:defRPr/>
            </a:lvl8pPr>
            <a:lvl9pPr indent="-330200" lvl="8" marL="4114800" algn="l">
              <a:lnSpc>
                <a:spcPct val="90000"/>
              </a:lnSpc>
              <a:spcBef>
                <a:spcPts val="800"/>
              </a:spcBef>
              <a:spcAft>
                <a:spcPts val="0"/>
              </a:spcAft>
              <a:buSzPts val="1600"/>
              <a:buChar char="▪"/>
              <a:defRPr/>
            </a:lvl9pPr>
          </a:lstStyle>
          <a:p/>
        </p:txBody>
      </p:sp>
      <p:sp>
        <p:nvSpPr>
          <p:cNvPr id="100" name="Google Shape;100;p11"/>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1"/>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1"/>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3" name="Shape 103"/>
        <p:cNvGrpSpPr/>
        <p:nvPr/>
      </p:nvGrpSpPr>
      <p:grpSpPr>
        <a:xfrm>
          <a:off x="0" y="0"/>
          <a:ext cx="0" cy="0"/>
          <a:chOff x="0" y="0"/>
          <a:chExt cx="0" cy="0"/>
        </a:xfrm>
      </p:grpSpPr>
      <p:sp>
        <p:nvSpPr>
          <p:cNvPr id="104" name="Google Shape;104;p12"/>
          <p:cNvSpPr txBox="1"/>
          <p:nvPr>
            <p:ph type="title"/>
          </p:nvPr>
        </p:nvSpPr>
        <p:spPr>
          <a:xfrm rot="5400000">
            <a:off x="7360907" y="2743200"/>
            <a:ext cx="5410200" cy="114300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2"/>
          <p:cNvSpPr txBox="1"/>
          <p:nvPr>
            <p:ph idx="1" type="body"/>
          </p:nvPr>
        </p:nvSpPr>
        <p:spPr>
          <a:xfrm rot="5400000">
            <a:off x="2665412" y="-533399"/>
            <a:ext cx="5410200" cy="769619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30200" lvl="4" marL="2286000" algn="l">
              <a:lnSpc>
                <a:spcPct val="90000"/>
              </a:lnSpc>
              <a:spcBef>
                <a:spcPts val="800"/>
              </a:spcBef>
              <a:spcAft>
                <a:spcPts val="0"/>
              </a:spcAft>
              <a:buSzPts val="1600"/>
              <a:buChar char="▪"/>
              <a:defRPr/>
            </a:lvl5pPr>
            <a:lvl6pPr indent="-330200" lvl="5" marL="2743200" algn="l">
              <a:lnSpc>
                <a:spcPct val="90000"/>
              </a:lnSpc>
              <a:spcBef>
                <a:spcPts val="800"/>
              </a:spcBef>
              <a:spcAft>
                <a:spcPts val="0"/>
              </a:spcAft>
              <a:buSzPts val="1600"/>
              <a:buChar char="–"/>
              <a:defRPr/>
            </a:lvl6pPr>
            <a:lvl7pPr indent="-330200" lvl="6" marL="3200400" algn="l">
              <a:lnSpc>
                <a:spcPct val="90000"/>
              </a:lnSpc>
              <a:spcBef>
                <a:spcPts val="800"/>
              </a:spcBef>
              <a:spcAft>
                <a:spcPts val="0"/>
              </a:spcAft>
              <a:buSzPts val="1600"/>
              <a:buChar char="▪"/>
              <a:defRPr/>
            </a:lvl7pPr>
            <a:lvl8pPr indent="-330200" lvl="7" marL="3657600" algn="l">
              <a:lnSpc>
                <a:spcPct val="90000"/>
              </a:lnSpc>
              <a:spcBef>
                <a:spcPts val="800"/>
              </a:spcBef>
              <a:spcAft>
                <a:spcPts val="0"/>
              </a:spcAft>
              <a:buSzPts val="1600"/>
              <a:buChar char="–"/>
              <a:defRPr/>
            </a:lvl8pPr>
            <a:lvl9pPr indent="-330200" lvl="8" marL="4114800" algn="l">
              <a:lnSpc>
                <a:spcPct val="90000"/>
              </a:lnSpc>
              <a:spcBef>
                <a:spcPts val="800"/>
              </a:spcBef>
              <a:spcAft>
                <a:spcPts val="0"/>
              </a:spcAft>
              <a:buSzPts val="1600"/>
              <a:buChar char="▪"/>
              <a:defRPr/>
            </a:lvl9pPr>
          </a:lstStyle>
          <a:p/>
        </p:txBody>
      </p:sp>
      <p:sp>
        <p:nvSpPr>
          <p:cNvPr id="106" name="Google Shape;106;p12"/>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2"/>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2"/>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3"/>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0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800"/>
              </a:spcBef>
              <a:spcAft>
                <a:spcPts val="0"/>
              </a:spcAft>
              <a:buSzPts val="1800"/>
              <a:buChar char="▪"/>
              <a:defRPr/>
            </a:lvl5pPr>
            <a:lvl6pPr indent="-342900" lvl="5" marL="2743200" algn="l">
              <a:lnSpc>
                <a:spcPct val="90000"/>
              </a:lnSpc>
              <a:spcBef>
                <a:spcPts val="800"/>
              </a:spcBef>
              <a:spcAft>
                <a:spcPts val="0"/>
              </a:spcAft>
              <a:buSzPts val="1800"/>
              <a:buChar char="–"/>
              <a:defRPr/>
            </a:lvl6pPr>
            <a:lvl7pPr indent="-342900" lvl="6" marL="3200400" algn="l">
              <a:lnSpc>
                <a:spcPct val="90000"/>
              </a:lnSpc>
              <a:spcBef>
                <a:spcPts val="800"/>
              </a:spcBef>
              <a:spcAft>
                <a:spcPts val="0"/>
              </a:spcAft>
              <a:buSzPts val="1800"/>
              <a:buChar char="▪"/>
              <a:defRPr/>
            </a:lvl7pPr>
            <a:lvl8pPr indent="-342900" lvl="7" marL="3657600" algn="l">
              <a:lnSpc>
                <a:spcPct val="90000"/>
              </a:lnSpc>
              <a:spcBef>
                <a:spcPts val="800"/>
              </a:spcBef>
              <a:spcAft>
                <a:spcPts val="0"/>
              </a:spcAft>
              <a:buSzPts val="1800"/>
              <a:buChar char="–"/>
              <a:defRPr/>
            </a:lvl8pPr>
            <a:lvl9pPr indent="-342900" lvl="8" marL="4114800" algn="l">
              <a:lnSpc>
                <a:spcPct val="90000"/>
              </a:lnSpc>
              <a:spcBef>
                <a:spcPts val="800"/>
              </a:spcBef>
              <a:spcAft>
                <a:spcPts val="0"/>
              </a:spcAft>
              <a:buSzPts val="1800"/>
              <a:buChar char="▪"/>
              <a:defRPr/>
            </a:lvl9pPr>
          </a:lstStyle>
          <a:p/>
        </p:txBody>
      </p:sp>
      <p:sp>
        <p:nvSpPr>
          <p:cNvPr id="43" name="Google Shape;43;p3"/>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6" name="Shape 46"/>
        <p:cNvGrpSpPr/>
        <p:nvPr/>
      </p:nvGrpSpPr>
      <p:grpSpPr>
        <a:xfrm>
          <a:off x="0" y="0"/>
          <a:ext cx="0" cy="0"/>
          <a:chOff x="0" y="0"/>
          <a:chExt cx="0" cy="0"/>
        </a:xfrm>
      </p:grpSpPr>
      <p:grpSp>
        <p:nvGrpSpPr>
          <p:cNvPr id="47" name="Google Shape;47;p4"/>
          <p:cNvGrpSpPr/>
          <p:nvPr/>
        </p:nvGrpSpPr>
        <p:grpSpPr>
          <a:xfrm>
            <a:off x="0" y="6309360"/>
            <a:ext cx="12190231" cy="548640"/>
            <a:chOff x="0" y="6309360"/>
            <a:chExt cx="12190231" cy="548640"/>
          </a:xfrm>
        </p:grpSpPr>
        <p:sp>
          <p:nvSpPr>
            <p:cNvPr id="48" name="Google Shape;48;p4"/>
            <p:cNvSpPr/>
            <p:nvPr/>
          </p:nvSpPr>
          <p:spPr>
            <a:xfrm>
              <a:off x="0" y="6400800"/>
              <a:ext cx="12188825" cy="457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9" name="Google Shape;49;p4"/>
            <p:cNvSpPr/>
            <p:nvPr/>
          </p:nvSpPr>
          <p:spPr>
            <a:xfrm>
              <a:off x="1279" y="6309360"/>
              <a:ext cx="12188952" cy="9721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0" name="Google Shape;50;p4"/>
            <p:cNvSpPr/>
            <p:nvPr/>
          </p:nvSpPr>
          <p:spPr>
            <a:xfrm>
              <a:off x="1279" y="6379143"/>
              <a:ext cx="12188952" cy="27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51" name="Google Shape;51;p4"/>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5"/>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
          <p:cNvSpPr txBox="1"/>
          <p:nvPr>
            <p:ph idx="1" type="body"/>
          </p:nvPr>
        </p:nvSpPr>
        <p:spPr>
          <a:xfrm>
            <a:off x="1522413" y="1904999"/>
            <a:ext cx="4435564" cy="40889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800"/>
              </a:spcBef>
              <a:spcAft>
                <a:spcPts val="0"/>
              </a:spcAft>
              <a:buSzPts val="2400"/>
              <a:buChar char="▪"/>
              <a:defRPr sz="2400"/>
            </a:lvl1pPr>
            <a:lvl2pPr indent="-355600" lvl="1" marL="914400" algn="l">
              <a:lnSpc>
                <a:spcPct val="90000"/>
              </a:lnSpc>
              <a:spcBef>
                <a:spcPts val="1000"/>
              </a:spcBef>
              <a:spcAft>
                <a:spcPts val="0"/>
              </a:spcAft>
              <a:buSzPts val="2000"/>
              <a:buChar char="–"/>
              <a:defRPr sz="2000"/>
            </a:lvl2pPr>
            <a:lvl3pPr indent="-342900" lvl="2" marL="1371600" algn="l">
              <a:lnSpc>
                <a:spcPct val="90000"/>
              </a:lnSpc>
              <a:spcBef>
                <a:spcPts val="800"/>
              </a:spcBef>
              <a:spcAft>
                <a:spcPts val="0"/>
              </a:spcAft>
              <a:buSzPts val="1800"/>
              <a:buChar char="▪"/>
              <a:defRPr sz="18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30200" lvl="5" marL="2743200" algn="l">
              <a:lnSpc>
                <a:spcPct val="90000"/>
              </a:lnSpc>
              <a:spcBef>
                <a:spcPts val="800"/>
              </a:spcBef>
              <a:spcAft>
                <a:spcPts val="0"/>
              </a:spcAft>
              <a:buSzPts val="1600"/>
              <a:buChar char="–"/>
              <a:defRPr sz="1600"/>
            </a:lvl6pPr>
            <a:lvl7pPr indent="-330200" lvl="6" marL="3200400" algn="l">
              <a:lnSpc>
                <a:spcPct val="90000"/>
              </a:lnSpc>
              <a:spcBef>
                <a:spcPts val="800"/>
              </a:spcBef>
              <a:spcAft>
                <a:spcPts val="0"/>
              </a:spcAft>
              <a:buSzPts val="1600"/>
              <a:buChar char="▪"/>
              <a:defRPr sz="1600"/>
            </a:lvl7pPr>
            <a:lvl8pPr indent="-330200" lvl="7" marL="3657600" algn="l">
              <a:lnSpc>
                <a:spcPct val="90000"/>
              </a:lnSpc>
              <a:spcBef>
                <a:spcPts val="800"/>
              </a:spcBef>
              <a:spcAft>
                <a:spcPts val="0"/>
              </a:spcAft>
              <a:buSzPts val="1600"/>
              <a:buChar char="–"/>
              <a:defRPr sz="1600"/>
            </a:lvl8pPr>
            <a:lvl9pPr indent="-330200" lvl="8" marL="4114800" algn="l">
              <a:lnSpc>
                <a:spcPct val="90000"/>
              </a:lnSpc>
              <a:spcBef>
                <a:spcPts val="800"/>
              </a:spcBef>
              <a:spcAft>
                <a:spcPts val="0"/>
              </a:spcAft>
              <a:buSzPts val="1600"/>
              <a:buChar char="▪"/>
              <a:defRPr sz="1600"/>
            </a:lvl9pPr>
          </a:lstStyle>
          <a:p/>
        </p:txBody>
      </p:sp>
      <p:sp>
        <p:nvSpPr>
          <p:cNvPr id="57" name="Google Shape;57;p5"/>
          <p:cNvSpPr txBox="1"/>
          <p:nvPr>
            <p:ph idx="2" type="body"/>
          </p:nvPr>
        </p:nvSpPr>
        <p:spPr>
          <a:xfrm>
            <a:off x="6230849" y="1904999"/>
            <a:ext cx="4435564" cy="40889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800"/>
              </a:spcBef>
              <a:spcAft>
                <a:spcPts val="0"/>
              </a:spcAft>
              <a:buSzPts val="2400"/>
              <a:buChar char="▪"/>
              <a:defRPr sz="2400"/>
            </a:lvl1pPr>
            <a:lvl2pPr indent="-355600" lvl="1" marL="914400" algn="l">
              <a:lnSpc>
                <a:spcPct val="90000"/>
              </a:lnSpc>
              <a:spcBef>
                <a:spcPts val="1000"/>
              </a:spcBef>
              <a:spcAft>
                <a:spcPts val="0"/>
              </a:spcAft>
              <a:buSzPts val="2000"/>
              <a:buChar char="–"/>
              <a:defRPr sz="2000"/>
            </a:lvl2pPr>
            <a:lvl3pPr indent="-342900" lvl="2" marL="1371600" algn="l">
              <a:lnSpc>
                <a:spcPct val="90000"/>
              </a:lnSpc>
              <a:spcBef>
                <a:spcPts val="800"/>
              </a:spcBef>
              <a:spcAft>
                <a:spcPts val="0"/>
              </a:spcAft>
              <a:buSzPts val="1800"/>
              <a:buChar char="▪"/>
              <a:defRPr sz="1800"/>
            </a:lvl3pPr>
            <a:lvl4pPr indent="-330200" lvl="3" marL="1828800" algn="l">
              <a:lnSpc>
                <a:spcPct val="90000"/>
              </a:lnSpc>
              <a:spcBef>
                <a:spcPts val="800"/>
              </a:spcBef>
              <a:spcAft>
                <a:spcPts val="0"/>
              </a:spcAft>
              <a:buSzPts val="1600"/>
              <a:buChar char="–"/>
              <a:defRPr sz="1600"/>
            </a:lvl4pPr>
            <a:lvl5pPr indent="-330200" lvl="4" marL="2286000" algn="l">
              <a:lnSpc>
                <a:spcPct val="90000"/>
              </a:lnSpc>
              <a:spcBef>
                <a:spcPts val="800"/>
              </a:spcBef>
              <a:spcAft>
                <a:spcPts val="0"/>
              </a:spcAft>
              <a:buSzPts val="1600"/>
              <a:buChar char="▪"/>
              <a:defRPr sz="1600"/>
            </a:lvl5pPr>
            <a:lvl6pPr indent="-330200" lvl="5" marL="2743200" algn="l">
              <a:lnSpc>
                <a:spcPct val="90000"/>
              </a:lnSpc>
              <a:spcBef>
                <a:spcPts val="800"/>
              </a:spcBef>
              <a:spcAft>
                <a:spcPts val="0"/>
              </a:spcAft>
              <a:buSzPts val="1600"/>
              <a:buChar char="–"/>
              <a:defRPr sz="1600"/>
            </a:lvl6pPr>
            <a:lvl7pPr indent="-330200" lvl="6" marL="3200400" algn="l">
              <a:lnSpc>
                <a:spcPct val="90000"/>
              </a:lnSpc>
              <a:spcBef>
                <a:spcPts val="800"/>
              </a:spcBef>
              <a:spcAft>
                <a:spcPts val="0"/>
              </a:spcAft>
              <a:buSzPts val="1600"/>
              <a:buChar char="▪"/>
              <a:defRPr sz="1600"/>
            </a:lvl7pPr>
            <a:lvl8pPr indent="-330200" lvl="7" marL="3657600" algn="l">
              <a:lnSpc>
                <a:spcPct val="90000"/>
              </a:lnSpc>
              <a:spcBef>
                <a:spcPts val="800"/>
              </a:spcBef>
              <a:spcAft>
                <a:spcPts val="0"/>
              </a:spcAft>
              <a:buSzPts val="1600"/>
              <a:buChar char="–"/>
              <a:defRPr sz="1600"/>
            </a:lvl8pPr>
            <a:lvl9pPr indent="-330200" lvl="8" marL="4114800" algn="l">
              <a:lnSpc>
                <a:spcPct val="90000"/>
              </a:lnSpc>
              <a:spcBef>
                <a:spcPts val="800"/>
              </a:spcBef>
              <a:spcAft>
                <a:spcPts val="0"/>
              </a:spcAft>
              <a:buSzPts val="1600"/>
              <a:buChar char="▪"/>
              <a:defRPr sz="1600"/>
            </a:lvl9pPr>
          </a:lstStyle>
          <a:p/>
        </p:txBody>
      </p:sp>
      <p:sp>
        <p:nvSpPr>
          <p:cNvPr id="58" name="Google Shape;58;p5"/>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6"/>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
          <p:cNvSpPr txBox="1"/>
          <p:nvPr>
            <p:ph idx="1" type="body"/>
          </p:nvPr>
        </p:nvSpPr>
        <p:spPr>
          <a:xfrm>
            <a:off x="1522413" y="1828800"/>
            <a:ext cx="4419599" cy="685801"/>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SzPts val="2000"/>
              <a:buNone/>
              <a:defRPr b="1" sz="2000"/>
            </a:lvl1pPr>
            <a:lvl2pPr indent="-228600" lvl="1" marL="914400" algn="l">
              <a:lnSpc>
                <a:spcPct val="90000"/>
              </a:lnSpc>
              <a:spcBef>
                <a:spcPts val="10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800"/>
              </a:spcBef>
              <a:spcAft>
                <a:spcPts val="0"/>
              </a:spcAft>
              <a:buSzPts val="1600"/>
              <a:buNone/>
              <a:defRPr b="1" sz="1600"/>
            </a:lvl5pPr>
            <a:lvl6pPr indent="-228600" lvl="5" marL="2743200" algn="l">
              <a:lnSpc>
                <a:spcPct val="90000"/>
              </a:lnSpc>
              <a:spcBef>
                <a:spcPts val="800"/>
              </a:spcBef>
              <a:spcAft>
                <a:spcPts val="0"/>
              </a:spcAft>
              <a:buSzPts val="1600"/>
              <a:buNone/>
              <a:defRPr b="1" sz="1600"/>
            </a:lvl6pPr>
            <a:lvl7pPr indent="-228600" lvl="6" marL="3200400" algn="l">
              <a:lnSpc>
                <a:spcPct val="90000"/>
              </a:lnSpc>
              <a:spcBef>
                <a:spcPts val="800"/>
              </a:spcBef>
              <a:spcAft>
                <a:spcPts val="0"/>
              </a:spcAft>
              <a:buSzPts val="1600"/>
              <a:buNone/>
              <a:defRPr b="1" sz="1600"/>
            </a:lvl7pPr>
            <a:lvl8pPr indent="-228600" lvl="7" marL="3657600" algn="l">
              <a:lnSpc>
                <a:spcPct val="90000"/>
              </a:lnSpc>
              <a:spcBef>
                <a:spcPts val="800"/>
              </a:spcBef>
              <a:spcAft>
                <a:spcPts val="0"/>
              </a:spcAft>
              <a:buSzPts val="1600"/>
              <a:buNone/>
              <a:defRPr b="1" sz="1600"/>
            </a:lvl8pPr>
            <a:lvl9pPr indent="-228600" lvl="8" marL="4114800" algn="l">
              <a:lnSpc>
                <a:spcPct val="90000"/>
              </a:lnSpc>
              <a:spcBef>
                <a:spcPts val="800"/>
              </a:spcBef>
              <a:spcAft>
                <a:spcPts val="0"/>
              </a:spcAft>
              <a:buSzPts val="1600"/>
              <a:buNone/>
              <a:defRPr b="1" sz="1600"/>
            </a:lvl9pPr>
          </a:lstStyle>
          <a:p/>
        </p:txBody>
      </p:sp>
      <p:sp>
        <p:nvSpPr>
          <p:cNvPr id="64" name="Google Shape;64;p6"/>
          <p:cNvSpPr txBox="1"/>
          <p:nvPr>
            <p:ph idx="2" type="body"/>
          </p:nvPr>
        </p:nvSpPr>
        <p:spPr>
          <a:xfrm>
            <a:off x="1522413" y="2590801"/>
            <a:ext cx="4419599" cy="34290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0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800"/>
              </a:spcBef>
              <a:spcAft>
                <a:spcPts val="0"/>
              </a:spcAft>
              <a:buSzPts val="1400"/>
              <a:buChar char="▪"/>
              <a:defRPr sz="1400"/>
            </a:lvl5pPr>
            <a:lvl6pPr indent="-317500" lvl="5" marL="2743200" algn="l">
              <a:lnSpc>
                <a:spcPct val="90000"/>
              </a:lnSpc>
              <a:spcBef>
                <a:spcPts val="800"/>
              </a:spcBef>
              <a:spcAft>
                <a:spcPts val="0"/>
              </a:spcAft>
              <a:buSzPts val="1400"/>
              <a:buChar char="–"/>
              <a:defRPr sz="1400"/>
            </a:lvl6pPr>
            <a:lvl7pPr indent="-317500" lvl="6" marL="3200400" algn="l">
              <a:lnSpc>
                <a:spcPct val="90000"/>
              </a:lnSpc>
              <a:spcBef>
                <a:spcPts val="800"/>
              </a:spcBef>
              <a:spcAft>
                <a:spcPts val="0"/>
              </a:spcAft>
              <a:buSzPts val="1400"/>
              <a:buChar char="▪"/>
              <a:defRPr sz="1400"/>
            </a:lvl7pPr>
            <a:lvl8pPr indent="-317500" lvl="7" marL="3657600" algn="l">
              <a:lnSpc>
                <a:spcPct val="90000"/>
              </a:lnSpc>
              <a:spcBef>
                <a:spcPts val="800"/>
              </a:spcBef>
              <a:spcAft>
                <a:spcPts val="0"/>
              </a:spcAft>
              <a:buSzPts val="1400"/>
              <a:buChar char="–"/>
              <a:defRPr sz="1400"/>
            </a:lvl8pPr>
            <a:lvl9pPr indent="-317500" lvl="8" marL="4114800" algn="l">
              <a:lnSpc>
                <a:spcPct val="90000"/>
              </a:lnSpc>
              <a:spcBef>
                <a:spcPts val="800"/>
              </a:spcBef>
              <a:spcAft>
                <a:spcPts val="0"/>
              </a:spcAft>
              <a:buSzPts val="1400"/>
              <a:buChar char="▪"/>
              <a:defRPr sz="1400"/>
            </a:lvl9pPr>
          </a:lstStyle>
          <a:p/>
        </p:txBody>
      </p:sp>
      <p:sp>
        <p:nvSpPr>
          <p:cNvPr id="65" name="Google Shape;65;p6"/>
          <p:cNvSpPr txBox="1"/>
          <p:nvPr>
            <p:ph idx="3" type="body"/>
          </p:nvPr>
        </p:nvSpPr>
        <p:spPr>
          <a:xfrm>
            <a:off x="6246814" y="1828800"/>
            <a:ext cx="4419599" cy="685801"/>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0"/>
              </a:spcBef>
              <a:spcAft>
                <a:spcPts val="0"/>
              </a:spcAft>
              <a:buSzPts val="2000"/>
              <a:buNone/>
              <a:defRPr b="1" sz="2000"/>
            </a:lvl1pPr>
            <a:lvl2pPr indent="-228600" lvl="1" marL="914400" algn="l">
              <a:lnSpc>
                <a:spcPct val="90000"/>
              </a:lnSpc>
              <a:spcBef>
                <a:spcPts val="10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800"/>
              </a:spcBef>
              <a:spcAft>
                <a:spcPts val="0"/>
              </a:spcAft>
              <a:buSzPts val="1600"/>
              <a:buNone/>
              <a:defRPr b="1" sz="1600"/>
            </a:lvl5pPr>
            <a:lvl6pPr indent="-228600" lvl="5" marL="2743200" algn="l">
              <a:lnSpc>
                <a:spcPct val="90000"/>
              </a:lnSpc>
              <a:spcBef>
                <a:spcPts val="800"/>
              </a:spcBef>
              <a:spcAft>
                <a:spcPts val="0"/>
              </a:spcAft>
              <a:buSzPts val="1600"/>
              <a:buNone/>
              <a:defRPr b="1" sz="1600"/>
            </a:lvl6pPr>
            <a:lvl7pPr indent="-228600" lvl="6" marL="3200400" algn="l">
              <a:lnSpc>
                <a:spcPct val="90000"/>
              </a:lnSpc>
              <a:spcBef>
                <a:spcPts val="800"/>
              </a:spcBef>
              <a:spcAft>
                <a:spcPts val="0"/>
              </a:spcAft>
              <a:buSzPts val="1600"/>
              <a:buNone/>
              <a:defRPr b="1" sz="1600"/>
            </a:lvl7pPr>
            <a:lvl8pPr indent="-228600" lvl="7" marL="3657600" algn="l">
              <a:lnSpc>
                <a:spcPct val="90000"/>
              </a:lnSpc>
              <a:spcBef>
                <a:spcPts val="800"/>
              </a:spcBef>
              <a:spcAft>
                <a:spcPts val="0"/>
              </a:spcAft>
              <a:buSzPts val="1600"/>
              <a:buNone/>
              <a:defRPr b="1" sz="1600"/>
            </a:lvl8pPr>
            <a:lvl9pPr indent="-228600" lvl="8" marL="4114800" algn="l">
              <a:lnSpc>
                <a:spcPct val="90000"/>
              </a:lnSpc>
              <a:spcBef>
                <a:spcPts val="800"/>
              </a:spcBef>
              <a:spcAft>
                <a:spcPts val="0"/>
              </a:spcAft>
              <a:buSzPts val="1600"/>
              <a:buNone/>
              <a:defRPr b="1" sz="1600"/>
            </a:lvl9pPr>
          </a:lstStyle>
          <a:p/>
        </p:txBody>
      </p:sp>
      <p:sp>
        <p:nvSpPr>
          <p:cNvPr id="66" name="Google Shape;66;p6"/>
          <p:cNvSpPr txBox="1"/>
          <p:nvPr>
            <p:ph idx="4" type="body"/>
          </p:nvPr>
        </p:nvSpPr>
        <p:spPr>
          <a:xfrm>
            <a:off x="6246814" y="2590801"/>
            <a:ext cx="4419599" cy="34290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0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800"/>
              </a:spcBef>
              <a:spcAft>
                <a:spcPts val="0"/>
              </a:spcAft>
              <a:buSzPts val="1400"/>
              <a:buChar char="▪"/>
              <a:defRPr sz="1400"/>
            </a:lvl5pPr>
            <a:lvl6pPr indent="-317500" lvl="5" marL="2743200" algn="l">
              <a:lnSpc>
                <a:spcPct val="90000"/>
              </a:lnSpc>
              <a:spcBef>
                <a:spcPts val="800"/>
              </a:spcBef>
              <a:spcAft>
                <a:spcPts val="0"/>
              </a:spcAft>
              <a:buSzPts val="1400"/>
              <a:buChar char="–"/>
              <a:defRPr sz="1400"/>
            </a:lvl6pPr>
            <a:lvl7pPr indent="-317500" lvl="6" marL="3200400" algn="l">
              <a:lnSpc>
                <a:spcPct val="90000"/>
              </a:lnSpc>
              <a:spcBef>
                <a:spcPts val="800"/>
              </a:spcBef>
              <a:spcAft>
                <a:spcPts val="0"/>
              </a:spcAft>
              <a:buSzPts val="1400"/>
              <a:buChar char="▪"/>
              <a:defRPr sz="1400"/>
            </a:lvl7pPr>
            <a:lvl8pPr indent="-317500" lvl="7" marL="3657600" algn="l">
              <a:lnSpc>
                <a:spcPct val="90000"/>
              </a:lnSpc>
              <a:spcBef>
                <a:spcPts val="800"/>
              </a:spcBef>
              <a:spcAft>
                <a:spcPts val="0"/>
              </a:spcAft>
              <a:buSzPts val="1400"/>
              <a:buChar char="–"/>
              <a:defRPr sz="1400"/>
            </a:lvl8pPr>
            <a:lvl9pPr indent="-317500" lvl="8" marL="4114800" algn="l">
              <a:lnSpc>
                <a:spcPct val="90000"/>
              </a:lnSpc>
              <a:spcBef>
                <a:spcPts val="800"/>
              </a:spcBef>
              <a:spcAft>
                <a:spcPts val="0"/>
              </a:spcAft>
              <a:buSzPts val="1400"/>
              <a:buChar char="▪"/>
              <a:defRPr sz="1400"/>
            </a:lvl9pPr>
          </a:lstStyle>
          <a:p/>
        </p:txBody>
      </p:sp>
      <p:sp>
        <p:nvSpPr>
          <p:cNvPr id="67" name="Google Shape;67;p6"/>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7"/>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7"/>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5" name="Shape 75"/>
        <p:cNvGrpSpPr/>
        <p:nvPr/>
      </p:nvGrpSpPr>
      <p:grpSpPr>
        <a:xfrm>
          <a:off x="0" y="0"/>
          <a:ext cx="0" cy="0"/>
          <a:chOff x="0" y="0"/>
          <a:chExt cx="0" cy="0"/>
        </a:xfrm>
      </p:grpSpPr>
      <p:sp>
        <p:nvSpPr>
          <p:cNvPr id="76" name="Google Shape;76;p8"/>
          <p:cNvSpPr txBox="1"/>
          <p:nvPr>
            <p:ph type="title"/>
          </p:nvPr>
        </p:nvSpPr>
        <p:spPr>
          <a:xfrm>
            <a:off x="1522413" y="1905000"/>
            <a:ext cx="9144000" cy="2667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5400"/>
              <a:buFont typeface="Arial"/>
              <a:buNone/>
              <a:defRPr b="0"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8"/>
          <p:cNvSpPr txBox="1"/>
          <p:nvPr>
            <p:ph idx="1" type="body"/>
          </p:nvPr>
        </p:nvSpPr>
        <p:spPr>
          <a:xfrm>
            <a:off x="1522413" y="4876800"/>
            <a:ext cx="8229598" cy="1143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0"/>
              </a:spcBef>
              <a:spcAft>
                <a:spcPts val="0"/>
              </a:spcAft>
              <a:buSzPts val="2400"/>
              <a:buNone/>
              <a:defRPr sz="2400">
                <a:solidFill>
                  <a:schemeClr val="dk1"/>
                </a:solidFill>
              </a:defRPr>
            </a:lvl1pPr>
            <a:lvl2pPr indent="-228600" lvl="1" marL="914400" algn="l">
              <a:lnSpc>
                <a:spcPct val="90000"/>
              </a:lnSpc>
              <a:spcBef>
                <a:spcPts val="1000"/>
              </a:spcBef>
              <a:spcAft>
                <a:spcPts val="0"/>
              </a:spcAft>
              <a:buSzPts val="1800"/>
              <a:buNone/>
              <a:defRPr sz="1800">
                <a:solidFill>
                  <a:srgbClr val="909090"/>
                </a:solidFill>
              </a:defRPr>
            </a:lvl2pPr>
            <a:lvl3pPr indent="-228600" lvl="2" marL="1371600" algn="l">
              <a:lnSpc>
                <a:spcPct val="90000"/>
              </a:lnSpc>
              <a:spcBef>
                <a:spcPts val="800"/>
              </a:spcBef>
              <a:spcAft>
                <a:spcPts val="0"/>
              </a:spcAft>
              <a:buSzPts val="1600"/>
              <a:buNone/>
              <a:defRPr sz="1600">
                <a:solidFill>
                  <a:srgbClr val="909090"/>
                </a:solidFill>
              </a:defRPr>
            </a:lvl3pPr>
            <a:lvl4pPr indent="-228600" lvl="3" marL="1828800" algn="l">
              <a:lnSpc>
                <a:spcPct val="90000"/>
              </a:lnSpc>
              <a:spcBef>
                <a:spcPts val="800"/>
              </a:spcBef>
              <a:spcAft>
                <a:spcPts val="0"/>
              </a:spcAft>
              <a:buSzPts val="1400"/>
              <a:buNone/>
              <a:defRPr sz="1400">
                <a:solidFill>
                  <a:srgbClr val="909090"/>
                </a:solidFill>
              </a:defRPr>
            </a:lvl4pPr>
            <a:lvl5pPr indent="-228600" lvl="4" marL="2286000" algn="l">
              <a:lnSpc>
                <a:spcPct val="90000"/>
              </a:lnSpc>
              <a:spcBef>
                <a:spcPts val="800"/>
              </a:spcBef>
              <a:spcAft>
                <a:spcPts val="0"/>
              </a:spcAft>
              <a:buSzPts val="1400"/>
              <a:buNone/>
              <a:defRPr sz="1400">
                <a:solidFill>
                  <a:srgbClr val="909090"/>
                </a:solidFill>
              </a:defRPr>
            </a:lvl5pPr>
            <a:lvl6pPr indent="-228600" lvl="5" marL="2743200" algn="l">
              <a:lnSpc>
                <a:spcPct val="90000"/>
              </a:lnSpc>
              <a:spcBef>
                <a:spcPts val="800"/>
              </a:spcBef>
              <a:spcAft>
                <a:spcPts val="0"/>
              </a:spcAft>
              <a:buSzPts val="1400"/>
              <a:buNone/>
              <a:defRPr sz="1400">
                <a:solidFill>
                  <a:srgbClr val="909090"/>
                </a:solidFill>
              </a:defRPr>
            </a:lvl6pPr>
            <a:lvl7pPr indent="-228600" lvl="6" marL="3200400" algn="l">
              <a:lnSpc>
                <a:spcPct val="90000"/>
              </a:lnSpc>
              <a:spcBef>
                <a:spcPts val="800"/>
              </a:spcBef>
              <a:spcAft>
                <a:spcPts val="0"/>
              </a:spcAft>
              <a:buSzPts val="1400"/>
              <a:buNone/>
              <a:defRPr sz="1400">
                <a:solidFill>
                  <a:srgbClr val="909090"/>
                </a:solidFill>
              </a:defRPr>
            </a:lvl7pPr>
            <a:lvl8pPr indent="-228600" lvl="7" marL="3657600" algn="l">
              <a:lnSpc>
                <a:spcPct val="90000"/>
              </a:lnSpc>
              <a:spcBef>
                <a:spcPts val="800"/>
              </a:spcBef>
              <a:spcAft>
                <a:spcPts val="0"/>
              </a:spcAft>
              <a:buSzPts val="1400"/>
              <a:buNone/>
              <a:defRPr sz="1400">
                <a:solidFill>
                  <a:srgbClr val="909090"/>
                </a:solidFill>
              </a:defRPr>
            </a:lvl8pPr>
            <a:lvl9pPr indent="-228600" lvl="8" marL="4114800" algn="l">
              <a:lnSpc>
                <a:spcPct val="90000"/>
              </a:lnSpc>
              <a:spcBef>
                <a:spcPts val="800"/>
              </a:spcBef>
              <a:spcAft>
                <a:spcPts val="0"/>
              </a:spcAft>
              <a:buSzPts val="1400"/>
              <a:buNone/>
              <a:defRPr sz="1400">
                <a:solidFill>
                  <a:srgbClr val="909090"/>
                </a:solidFill>
              </a:defRPr>
            </a:lvl9pPr>
          </a:lstStyle>
          <a:p/>
        </p:txBody>
      </p:sp>
      <p:sp>
        <p:nvSpPr>
          <p:cNvPr id="78" name="Google Shape;78;p8"/>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8"/>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100" u="none" cap="none" strike="noStrike">
                <a:solidFill>
                  <a:schemeClr val="dk1"/>
                </a:solidFill>
                <a:latin typeface="Arial"/>
                <a:ea typeface="Arial"/>
                <a:cs typeface="Arial"/>
                <a:sym typeface="Arial"/>
              </a:defRPr>
            </a:lvl1pPr>
            <a:lvl2pPr indent="0" lvl="1" marL="0" algn="r">
              <a:spcBef>
                <a:spcPts val="0"/>
              </a:spcBef>
              <a:buNone/>
              <a:defRPr b="0" i="0" sz="1100" u="none" cap="none" strike="noStrike">
                <a:solidFill>
                  <a:schemeClr val="dk1"/>
                </a:solidFill>
                <a:latin typeface="Arial"/>
                <a:ea typeface="Arial"/>
                <a:cs typeface="Arial"/>
                <a:sym typeface="Arial"/>
              </a:defRPr>
            </a:lvl2pPr>
            <a:lvl3pPr indent="0" lvl="2" marL="0" algn="r">
              <a:spcBef>
                <a:spcPts val="0"/>
              </a:spcBef>
              <a:buNone/>
              <a:defRPr b="0" i="0" sz="1100" u="none" cap="none" strike="noStrike">
                <a:solidFill>
                  <a:schemeClr val="dk1"/>
                </a:solidFill>
                <a:latin typeface="Arial"/>
                <a:ea typeface="Arial"/>
                <a:cs typeface="Arial"/>
                <a:sym typeface="Arial"/>
              </a:defRPr>
            </a:lvl3pPr>
            <a:lvl4pPr indent="0" lvl="3" marL="0" algn="r">
              <a:spcBef>
                <a:spcPts val="0"/>
              </a:spcBef>
              <a:buNone/>
              <a:defRPr b="0" i="0" sz="1100" u="none" cap="none" strike="noStrike">
                <a:solidFill>
                  <a:schemeClr val="dk1"/>
                </a:solidFill>
                <a:latin typeface="Arial"/>
                <a:ea typeface="Arial"/>
                <a:cs typeface="Arial"/>
                <a:sym typeface="Arial"/>
              </a:defRPr>
            </a:lvl4pPr>
            <a:lvl5pPr indent="0" lvl="4" marL="0" algn="r">
              <a:spcBef>
                <a:spcPts val="0"/>
              </a:spcBef>
              <a:buNone/>
              <a:defRPr b="0" i="0" sz="1100" u="none" cap="none" strike="noStrike">
                <a:solidFill>
                  <a:schemeClr val="dk1"/>
                </a:solidFill>
                <a:latin typeface="Arial"/>
                <a:ea typeface="Arial"/>
                <a:cs typeface="Arial"/>
                <a:sym typeface="Arial"/>
              </a:defRPr>
            </a:lvl5pPr>
            <a:lvl6pPr indent="0" lvl="5" marL="0" algn="r">
              <a:spcBef>
                <a:spcPts val="0"/>
              </a:spcBef>
              <a:buNone/>
              <a:defRPr b="0" i="0" sz="1100" u="none" cap="none" strike="noStrike">
                <a:solidFill>
                  <a:schemeClr val="dk1"/>
                </a:solidFill>
                <a:latin typeface="Arial"/>
                <a:ea typeface="Arial"/>
                <a:cs typeface="Arial"/>
                <a:sym typeface="Arial"/>
              </a:defRPr>
            </a:lvl6pPr>
            <a:lvl7pPr indent="0" lvl="6" marL="0" algn="r">
              <a:spcBef>
                <a:spcPts val="0"/>
              </a:spcBef>
              <a:buNone/>
              <a:defRPr b="0" i="0" sz="1100" u="none" cap="none" strike="noStrike">
                <a:solidFill>
                  <a:schemeClr val="dk1"/>
                </a:solidFill>
                <a:latin typeface="Arial"/>
                <a:ea typeface="Arial"/>
                <a:cs typeface="Arial"/>
                <a:sym typeface="Arial"/>
              </a:defRPr>
            </a:lvl7pPr>
            <a:lvl8pPr indent="0" lvl="7" marL="0" algn="r">
              <a:spcBef>
                <a:spcPts val="0"/>
              </a:spcBef>
              <a:buNone/>
              <a:defRPr b="0" i="0" sz="1100" u="none" cap="none" strike="noStrike">
                <a:solidFill>
                  <a:schemeClr val="dk1"/>
                </a:solidFill>
                <a:latin typeface="Arial"/>
                <a:ea typeface="Arial"/>
                <a:cs typeface="Arial"/>
                <a:sym typeface="Arial"/>
              </a:defRPr>
            </a:lvl8pPr>
            <a:lvl9pPr indent="0" lvl="8" marL="0" algn="r">
              <a:spcBef>
                <a:spcPts val="0"/>
              </a:spcBef>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descr="Border design" id="82" name="Google Shape;82;p9"/>
          <p:cNvSpPr/>
          <p:nvPr/>
        </p:nvSpPr>
        <p:spPr>
          <a:xfrm>
            <a:off x="1217610" y="1019175"/>
            <a:ext cx="6126480" cy="4572000"/>
          </a:xfrm>
          <a:prstGeom prst="rect">
            <a:avLst/>
          </a:prstGeom>
          <a:noFill/>
          <a:ln cap="flat" cmpd="sng" w="1016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3" name="Google Shape;83;p9"/>
          <p:cNvSpPr txBox="1"/>
          <p:nvPr>
            <p:ph type="title"/>
          </p:nvPr>
        </p:nvSpPr>
        <p:spPr>
          <a:xfrm>
            <a:off x="7923214" y="1371600"/>
            <a:ext cx="3124200" cy="2057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3200"/>
              <a:buFont typeface="Aria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9"/>
          <p:cNvSpPr txBox="1"/>
          <p:nvPr>
            <p:ph idx="1" type="body"/>
          </p:nvPr>
        </p:nvSpPr>
        <p:spPr>
          <a:xfrm>
            <a:off x="1491930" y="1293495"/>
            <a:ext cx="5577840" cy="402336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0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800"/>
              </a:spcBef>
              <a:spcAft>
                <a:spcPts val="0"/>
              </a:spcAft>
              <a:buSzPts val="1400"/>
              <a:buChar char="▪"/>
              <a:defRPr sz="1400"/>
            </a:lvl5pPr>
            <a:lvl6pPr indent="-317500" lvl="5" marL="2743200" algn="l">
              <a:lnSpc>
                <a:spcPct val="90000"/>
              </a:lnSpc>
              <a:spcBef>
                <a:spcPts val="800"/>
              </a:spcBef>
              <a:spcAft>
                <a:spcPts val="0"/>
              </a:spcAft>
              <a:buSzPts val="1400"/>
              <a:buChar char="–"/>
              <a:defRPr sz="1400"/>
            </a:lvl6pPr>
            <a:lvl7pPr indent="-317500" lvl="6" marL="3200400" algn="l">
              <a:lnSpc>
                <a:spcPct val="90000"/>
              </a:lnSpc>
              <a:spcBef>
                <a:spcPts val="800"/>
              </a:spcBef>
              <a:spcAft>
                <a:spcPts val="0"/>
              </a:spcAft>
              <a:buSzPts val="1400"/>
              <a:buChar char="▪"/>
              <a:defRPr sz="1400"/>
            </a:lvl7pPr>
            <a:lvl8pPr indent="-317500" lvl="7" marL="3657600" algn="l">
              <a:lnSpc>
                <a:spcPct val="90000"/>
              </a:lnSpc>
              <a:spcBef>
                <a:spcPts val="800"/>
              </a:spcBef>
              <a:spcAft>
                <a:spcPts val="0"/>
              </a:spcAft>
              <a:buSzPts val="1400"/>
              <a:buChar char="–"/>
              <a:defRPr sz="1400"/>
            </a:lvl8pPr>
            <a:lvl9pPr indent="-317500" lvl="8" marL="4114800" algn="l">
              <a:lnSpc>
                <a:spcPct val="90000"/>
              </a:lnSpc>
              <a:spcBef>
                <a:spcPts val="800"/>
              </a:spcBef>
              <a:spcAft>
                <a:spcPts val="0"/>
              </a:spcAft>
              <a:buSzPts val="1400"/>
              <a:buChar char="▪"/>
              <a:defRPr sz="1400"/>
            </a:lvl9pPr>
          </a:lstStyle>
          <a:p/>
        </p:txBody>
      </p:sp>
      <p:sp>
        <p:nvSpPr>
          <p:cNvPr id="85" name="Google Shape;85;p9"/>
          <p:cNvSpPr txBox="1"/>
          <p:nvPr>
            <p:ph idx="2" type="body"/>
          </p:nvPr>
        </p:nvSpPr>
        <p:spPr>
          <a:xfrm>
            <a:off x="7923214" y="3536829"/>
            <a:ext cx="3124200" cy="179716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00"/>
              </a:spcBef>
              <a:spcAft>
                <a:spcPts val="0"/>
              </a:spcAft>
              <a:buSzPts val="1600"/>
              <a:buNone/>
              <a:defRPr sz="1600"/>
            </a:lvl1pPr>
            <a:lvl2pPr indent="-228600" lvl="1" marL="914400" algn="l">
              <a:lnSpc>
                <a:spcPct val="90000"/>
              </a:lnSpc>
              <a:spcBef>
                <a:spcPts val="1000"/>
              </a:spcBef>
              <a:spcAft>
                <a:spcPts val="0"/>
              </a:spcAft>
              <a:buSzPts val="1200"/>
              <a:buNone/>
              <a:defRPr sz="1200"/>
            </a:lvl2pPr>
            <a:lvl3pPr indent="-228600" lvl="2" marL="1371600" algn="l">
              <a:lnSpc>
                <a:spcPct val="90000"/>
              </a:lnSpc>
              <a:spcBef>
                <a:spcPts val="800"/>
              </a:spcBef>
              <a:spcAft>
                <a:spcPts val="0"/>
              </a:spcAft>
              <a:buSzPts val="1000"/>
              <a:buNone/>
              <a:defRPr sz="1000"/>
            </a:lvl3pPr>
            <a:lvl4pPr indent="-228600" lvl="3" marL="1828800" algn="l">
              <a:lnSpc>
                <a:spcPct val="90000"/>
              </a:lnSpc>
              <a:spcBef>
                <a:spcPts val="800"/>
              </a:spcBef>
              <a:spcAft>
                <a:spcPts val="0"/>
              </a:spcAft>
              <a:buSzPts val="900"/>
              <a:buNone/>
              <a:defRPr sz="900"/>
            </a:lvl4pPr>
            <a:lvl5pPr indent="-228600" lvl="4" marL="2286000" algn="l">
              <a:lnSpc>
                <a:spcPct val="90000"/>
              </a:lnSpc>
              <a:spcBef>
                <a:spcPts val="800"/>
              </a:spcBef>
              <a:spcAft>
                <a:spcPts val="0"/>
              </a:spcAft>
              <a:buSzPts val="900"/>
              <a:buNone/>
              <a:defRPr sz="900"/>
            </a:lvl5pPr>
            <a:lvl6pPr indent="-228600" lvl="5" marL="2743200" algn="l">
              <a:lnSpc>
                <a:spcPct val="90000"/>
              </a:lnSpc>
              <a:spcBef>
                <a:spcPts val="800"/>
              </a:spcBef>
              <a:spcAft>
                <a:spcPts val="0"/>
              </a:spcAft>
              <a:buSzPts val="900"/>
              <a:buNone/>
              <a:defRPr sz="900"/>
            </a:lvl6pPr>
            <a:lvl7pPr indent="-228600" lvl="6" marL="3200400" algn="l">
              <a:lnSpc>
                <a:spcPct val="90000"/>
              </a:lnSpc>
              <a:spcBef>
                <a:spcPts val="800"/>
              </a:spcBef>
              <a:spcAft>
                <a:spcPts val="0"/>
              </a:spcAft>
              <a:buSzPts val="900"/>
              <a:buNone/>
              <a:defRPr sz="900"/>
            </a:lvl7pPr>
            <a:lvl8pPr indent="-228600" lvl="7" marL="3657600" algn="l">
              <a:lnSpc>
                <a:spcPct val="90000"/>
              </a:lnSpc>
              <a:spcBef>
                <a:spcPts val="800"/>
              </a:spcBef>
              <a:spcAft>
                <a:spcPts val="0"/>
              </a:spcAft>
              <a:buSzPts val="900"/>
              <a:buNone/>
              <a:defRPr sz="900"/>
            </a:lvl8pPr>
            <a:lvl9pPr indent="-228600" lvl="8" marL="4114800" algn="l">
              <a:lnSpc>
                <a:spcPct val="90000"/>
              </a:lnSpc>
              <a:spcBef>
                <a:spcPts val="800"/>
              </a:spcBef>
              <a:spcAft>
                <a:spcPts val="0"/>
              </a:spcAft>
              <a:buSzPts val="900"/>
              <a:buNone/>
              <a:defRPr sz="900"/>
            </a:lvl9pPr>
          </a:lstStyle>
          <a:p/>
        </p:txBody>
      </p:sp>
      <p:sp>
        <p:nvSpPr>
          <p:cNvPr id="86" name="Google Shape;86;p9"/>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9"/>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9"/>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9" name="Shape 89"/>
        <p:cNvGrpSpPr/>
        <p:nvPr/>
      </p:nvGrpSpPr>
      <p:grpSpPr>
        <a:xfrm>
          <a:off x="0" y="0"/>
          <a:ext cx="0" cy="0"/>
          <a:chOff x="0" y="0"/>
          <a:chExt cx="0" cy="0"/>
        </a:xfrm>
      </p:grpSpPr>
      <p:sp>
        <p:nvSpPr>
          <p:cNvPr descr="Border design" id="90" name="Google Shape;90;p10"/>
          <p:cNvSpPr/>
          <p:nvPr/>
        </p:nvSpPr>
        <p:spPr>
          <a:xfrm>
            <a:off x="1217610" y="1019175"/>
            <a:ext cx="6126480" cy="4572000"/>
          </a:xfrm>
          <a:prstGeom prst="rect">
            <a:avLst/>
          </a:prstGeom>
          <a:noFill/>
          <a:ln cap="flat" cmpd="sng" w="1016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1" name="Google Shape;91;p10"/>
          <p:cNvSpPr txBox="1"/>
          <p:nvPr>
            <p:ph type="title"/>
          </p:nvPr>
        </p:nvSpPr>
        <p:spPr>
          <a:xfrm>
            <a:off x="7923214" y="1371600"/>
            <a:ext cx="3124200" cy="2057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25B13"/>
              </a:buClr>
              <a:buSzPts val="3200"/>
              <a:buFont typeface="Aria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An empty placeholder to add an image. Click on the placeholder and select the image that you wish to add" id="92" name="Google Shape;92;p10"/>
          <p:cNvSpPr/>
          <p:nvPr>
            <p:ph idx="2" type="pic"/>
          </p:nvPr>
        </p:nvSpPr>
        <p:spPr>
          <a:xfrm>
            <a:off x="1400490" y="1202055"/>
            <a:ext cx="5760720" cy="4206240"/>
          </a:xfrm>
          <a:prstGeom prst="rect">
            <a:avLst/>
          </a:prstGeom>
          <a:solidFill>
            <a:srgbClr val="F2F2F2"/>
          </a:solidFill>
          <a:ln>
            <a:noFill/>
          </a:ln>
        </p:spPr>
        <p:txBody>
          <a:bodyPr anchorCtr="0" anchor="t" bIns="45700" lIns="91425" spcFirstLastPara="1" rIns="91425" wrap="square" tIns="914400">
            <a:noAutofit/>
          </a:bodyPr>
          <a:lstStyle>
            <a:lvl1pPr lvl="0" marR="0" rtl="0" algn="ctr">
              <a:lnSpc>
                <a:spcPct val="9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8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3" name="Google Shape;93;p10"/>
          <p:cNvSpPr txBox="1"/>
          <p:nvPr>
            <p:ph idx="1" type="body"/>
          </p:nvPr>
        </p:nvSpPr>
        <p:spPr>
          <a:xfrm>
            <a:off x="7923214" y="3536829"/>
            <a:ext cx="3124200" cy="17971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00"/>
              </a:spcBef>
              <a:spcAft>
                <a:spcPts val="0"/>
              </a:spcAft>
              <a:buSzPts val="1600"/>
              <a:buNone/>
              <a:defRPr sz="1600"/>
            </a:lvl1pPr>
            <a:lvl2pPr indent="-228600" lvl="1" marL="914400" algn="l">
              <a:lnSpc>
                <a:spcPct val="90000"/>
              </a:lnSpc>
              <a:spcBef>
                <a:spcPts val="1000"/>
              </a:spcBef>
              <a:spcAft>
                <a:spcPts val="0"/>
              </a:spcAft>
              <a:buSzPts val="1200"/>
              <a:buNone/>
              <a:defRPr sz="1200"/>
            </a:lvl2pPr>
            <a:lvl3pPr indent="-228600" lvl="2" marL="1371600" algn="l">
              <a:lnSpc>
                <a:spcPct val="90000"/>
              </a:lnSpc>
              <a:spcBef>
                <a:spcPts val="800"/>
              </a:spcBef>
              <a:spcAft>
                <a:spcPts val="0"/>
              </a:spcAft>
              <a:buSzPts val="1000"/>
              <a:buNone/>
              <a:defRPr sz="1000"/>
            </a:lvl3pPr>
            <a:lvl4pPr indent="-228600" lvl="3" marL="1828800" algn="l">
              <a:lnSpc>
                <a:spcPct val="90000"/>
              </a:lnSpc>
              <a:spcBef>
                <a:spcPts val="800"/>
              </a:spcBef>
              <a:spcAft>
                <a:spcPts val="0"/>
              </a:spcAft>
              <a:buSzPts val="900"/>
              <a:buNone/>
              <a:defRPr sz="900"/>
            </a:lvl4pPr>
            <a:lvl5pPr indent="-228600" lvl="4" marL="2286000" algn="l">
              <a:lnSpc>
                <a:spcPct val="90000"/>
              </a:lnSpc>
              <a:spcBef>
                <a:spcPts val="800"/>
              </a:spcBef>
              <a:spcAft>
                <a:spcPts val="0"/>
              </a:spcAft>
              <a:buSzPts val="900"/>
              <a:buNone/>
              <a:defRPr sz="900"/>
            </a:lvl5pPr>
            <a:lvl6pPr indent="-228600" lvl="5" marL="2743200" algn="l">
              <a:lnSpc>
                <a:spcPct val="90000"/>
              </a:lnSpc>
              <a:spcBef>
                <a:spcPts val="800"/>
              </a:spcBef>
              <a:spcAft>
                <a:spcPts val="0"/>
              </a:spcAft>
              <a:buSzPts val="900"/>
              <a:buNone/>
              <a:defRPr sz="900"/>
            </a:lvl6pPr>
            <a:lvl7pPr indent="-228600" lvl="6" marL="3200400" algn="l">
              <a:lnSpc>
                <a:spcPct val="90000"/>
              </a:lnSpc>
              <a:spcBef>
                <a:spcPts val="800"/>
              </a:spcBef>
              <a:spcAft>
                <a:spcPts val="0"/>
              </a:spcAft>
              <a:buSzPts val="900"/>
              <a:buNone/>
              <a:defRPr sz="900"/>
            </a:lvl7pPr>
            <a:lvl8pPr indent="-228600" lvl="7" marL="3657600" algn="l">
              <a:lnSpc>
                <a:spcPct val="90000"/>
              </a:lnSpc>
              <a:spcBef>
                <a:spcPts val="800"/>
              </a:spcBef>
              <a:spcAft>
                <a:spcPts val="0"/>
              </a:spcAft>
              <a:buSzPts val="900"/>
              <a:buNone/>
              <a:defRPr sz="900"/>
            </a:lvl8pPr>
            <a:lvl9pPr indent="-228600" lvl="8" marL="4114800" algn="l">
              <a:lnSpc>
                <a:spcPct val="90000"/>
              </a:lnSpc>
              <a:spcBef>
                <a:spcPts val="800"/>
              </a:spcBef>
              <a:spcAft>
                <a:spcPts val="0"/>
              </a:spcAft>
              <a:buSzPts val="900"/>
              <a:buNone/>
              <a:defRPr sz="900"/>
            </a:lvl9pPr>
          </a:lstStyle>
          <a:p/>
        </p:txBody>
      </p:sp>
      <p:sp>
        <p:nvSpPr>
          <p:cNvPr id="94" name="Google Shape;94;p10"/>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0"/>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0"/>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descr="Bottom border design" id="10" name="Google Shape;10;p1"/>
          <p:cNvGrpSpPr/>
          <p:nvPr/>
        </p:nvGrpSpPr>
        <p:grpSpPr>
          <a:xfrm>
            <a:off x="0" y="6309360"/>
            <a:ext cx="12190231" cy="548640"/>
            <a:chOff x="0" y="6309360"/>
            <a:chExt cx="12190231" cy="548640"/>
          </a:xfrm>
        </p:grpSpPr>
        <p:sp>
          <p:nvSpPr>
            <p:cNvPr id="11" name="Google Shape;11;p1"/>
            <p:cNvSpPr/>
            <p:nvPr/>
          </p:nvSpPr>
          <p:spPr>
            <a:xfrm>
              <a:off x="0" y="6400800"/>
              <a:ext cx="12188825" cy="457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1"/>
            <p:cNvSpPr/>
            <p:nvPr/>
          </p:nvSpPr>
          <p:spPr>
            <a:xfrm>
              <a:off x="1279" y="6309360"/>
              <a:ext cx="12188952" cy="9721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 name="Google Shape;13;p1"/>
            <p:cNvSpPr/>
            <p:nvPr/>
          </p:nvSpPr>
          <p:spPr>
            <a:xfrm>
              <a:off x="1279" y="6379143"/>
              <a:ext cx="12188952" cy="27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descr="Top border design" id="14" name="Google Shape;14;p1"/>
          <p:cNvGrpSpPr/>
          <p:nvPr/>
        </p:nvGrpSpPr>
        <p:grpSpPr>
          <a:xfrm>
            <a:off x="1279" y="0"/>
            <a:ext cx="12188952" cy="320040"/>
            <a:chOff x="1279" y="0"/>
            <a:chExt cx="12188952" cy="320040"/>
          </a:xfrm>
        </p:grpSpPr>
        <p:sp>
          <p:nvSpPr>
            <p:cNvPr id="15" name="Google Shape;15;p1"/>
            <p:cNvSpPr/>
            <p:nvPr/>
          </p:nvSpPr>
          <p:spPr>
            <a:xfrm>
              <a:off x="1279" y="0"/>
              <a:ext cx="12188952" cy="17023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1279" y="170234"/>
              <a:ext cx="12188952" cy="14980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1"/>
            <p:cNvSpPr/>
            <p:nvPr/>
          </p:nvSpPr>
          <p:spPr>
            <a:xfrm>
              <a:off x="1279" y="231421"/>
              <a:ext cx="12188952" cy="27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8" name="Google Shape;18;p1"/>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525B13"/>
              </a:buClr>
              <a:buSzPts val="3200"/>
              <a:buFont typeface="Arial"/>
              <a:buNone/>
              <a:defRPr b="0" i="0" sz="3200" u="none" cap="none" strike="noStrike">
                <a:solidFill>
                  <a:srgbClr val="525B1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1"/>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0" name="Google Shape;20;p1"/>
          <p:cNvSpPr txBox="1"/>
          <p:nvPr>
            <p:ph idx="11" type="ftr"/>
          </p:nvPr>
        </p:nvSpPr>
        <p:spPr>
          <a:xfrm>
            <a:off x="1507498" y="6516865"/>
            <a:ext cx="6062145"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1"/>
          <p:cNvSpPr txBox="1"/>
          <p:nvPr>
            <p:ph idx="10" type="dt"/>
          </p:nvPr>
        </p:nvSpPr>
        <p:spPr>
          <a:xfrm>
            <a:off x="7994363" y="6516865"/>
            <a:ext cx="1327622" cy="2286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1"/>
          <p:cNvSpPr txBox="1"/>
          <p:nvPr>
            <p:ph idx="12" type="sldNum"/>
          </p:nvPr>
        </p:nvSpPr>
        <p:spPr>
          <a:xfrm>
            <a:off x="9730094" y="6516865"/>
            <a:ext cx="936319" cy="22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lt1"/>
                </a:solidFill>
                <a:latin typeface="Arial"/>
                <a:ea typeface="Arial"/>
                <a:cs typeface="Arial"/>
                <a:sym typeface="Arial"/>
              </a:defRPr>
            </a:lvl1pPr>
            <a:lvl2pPr indent="0" lvl="1" marL="0" marR="0" rtl="0" algn="r">
              <a:spcBef>
                <a:spcPts val="0"/>
              </a:spcBef>
              <a:buNone/>
              <a:defRPr b="0" i="0" sz="1100" u="none" cap="none" strike="noStrike">
                <a:solidFill>
                  <a:schemeClr val="lt1"/>
                </a:solidFill>
                <a:latin typeface="Arial"/>
                <a:ea typeface="Arial"/>
                <a:cs typeface="Arial"/>
                <a:sym typeface="Arial"/>
              </a:defRPr>
            </a:lvl2pPr>
            <a:lvl3pPr indent="0" lvl="2" marL="0" marR="0" rtl="0" algn="r">
              <a:spcBef>
                <a:spcPts val="0"/>
              </a:spcBef>
              <a:buNone/>
              <a:defRPr b="0" i="0" sz="1100" u="none" cap="none" strike="noStrike">
                <a:solidFill>
                  <a:schemeClr val="lt1"/>
                </a:solidFill>
                <a:latin typeface="Arial"/>
                <a:ea typeface="Arial"/>
                <a:cs typeface="Arial"/>
                <a:sym typeface="Arial"/>
              </a:defRPr>
            </a:lvl3pPr>
            <a:lvl4pPr indent="0" lvl="3" marL="0" marR="0" rtl="0" algn="r">
              <a:spcBef>
                <a:spcPts val="0"/>
              </a:spcBef>
              <a:buNone/>
              <a:defRPr b="0" i="0" sz="1100" u="none" cap="none" strike="noStrike">
                <a:solidFill>
                  <a:schemeClr val="lt1"/>
                </a:solidFill>
                <a:latin typeface="Arial"/>
                <a:ea typeface="Arial"/>
                <a:cs typeface="Arial"/>
                <a:sym typeface="Arial"/>
              </a:defRPr>
            </a:lvl4pPr>
            <a:lvl5pPr indent="0" lvl="4" marL="0" marR="0" rtl="0" algn="r">
              <a:spcBef>
                <a:spcPts val="0"/>
              </a:spcBef>
              <a:buNone/>
              <a:defRPr b="0" i="0" sz="1100" u="none" cap="none" strike="noStrike">
                <a:solidFill>
                  <a:schemeClr val="lt1"/>
                </a:solidFill>
                <a:latin typeface="Arial"/>
                <a:ea typeface="Arial"/>
                <a:cs typeface="Arial"/>
                <a:sym typeface="Arial"/>
              </a:defRPr>
            </a:lvl5pPr>
            <a:lvl6pPr indent="0" lvl="5" marL="0" marR="0" rtl="0" algn="r">
              <a:spcBef>
                <a:spcPts val="0"/>
              </a:spcBef>
              <a:buNone/>
              <a:defRPr b="0" i="0" sz="1100" u="none" cap="none" strike="noStrike">
                <a:solidFill>
                  <a:schemeClr val="lt1"/>
                </a:solidFill>
                <a:latin typeface="Arial"/>
                <a:ea typeface="Arial"/>
                <a:cs typeface="Arial"/>
                <a:sym typeface="Arial"/>
              </a:defRPr>
            </a:lvl6pPr>
            <a:lvl7pPr indent="0" lvl="6" marL="0" marR="0" rtl="0" algn="r">
              <a:spcBef>
                <a:spcPts val="0"/>
              </a:spcBef>
              <a:buNone/>
              <a:defRPr b="0" i="0" sz="1100" u="none" cap="none" strike="noStrike">
                <a:solidFill>
                  <a:schemeClr val="lt1"/>
                </a:solidFill>
                <a:latin typeface="Arial"/>
                <a:ea typeface="Arial"/>
                <a:cs typeface="Arial"/>
                <a:sym typeface="Arial"/>
              </a:defRPr>
            </a:lvl7pPr>
            <a:lvl8pPr indent="0" lvl="7" marL="0" marR="0" rtl="0" algn="r">
              <a:spcBef>
                <a:spcPts val="0"/>
              </a:spcBef>
              <a:buNone/>
              <a:defRPr b="0" i="0" sz="1100" u="none" cap="none" strike="noStrike">
                <a:solidFill>
                  <a:schemeClr val="lt1"/>
                </a:solidFill>
                <a:latin typeface="Arial"/>
                <a:ea typeface="Arial"/>
                <a:cs typeface="Arial"/>
                <a:sym typeface="Arial"/>
              </a:defRPr>
            </a:lvl8pPr>
            <a:lvl9pPr indent="0" lvl="8" marL="0" marR="0" rtl="0" algn="r">
              <a:spcBef>
                <a:spcPts val="0"/>
              </a:spcBef>
              <a:buNone/>
              <a:defRPr b="0" i="0" sz="11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3" name="Google Shape;23;p1"/>
          <p:cNvPicPr preferRelativeResize="0"/>
          <p:nvPr/>
        </p:nvPicPr>
        <p:blipFill rotWithShape="1">
          <a:blip r:embed="rId1">
            <a:alphaModFix/>
          </a:blip>
          <a:srcRect b="2404" l="11095" r="6795" t="6175"/>
          <a:stretch/>
        </p:blipFill>
        <p:spPr>
          <a:xfrm>
            <a:off x="10133012" y="571243"/>
            <a:ext cx="1762125" cy="1809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8.png"/><Relationship Id="rId4" Type="http://schemas.openxmlformats.org/officeDocument/2006/relationships/hyperlink" Target="https://www.youtube.com/watch?v=ZsaorjIo1Yc"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jpg"/><Relationship Id="rId4" Type="http://schemas.openxmlformats.org/officeDocument/2006/relationships/image" Target="../media/image35.jpg"/><Relationship Id="rId5" Type="http://schemas.openxmlformats.org/officeDocument/2006/relationships/image" Target="../media/image39.jpg"/><Relationship Id="rId6"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1.jpg"/><Relationship Id="rId6" Type="http://schemas.openxmlformats.org/officeDocument/2006/relationships/image" Target="../media/image8.jpg"/><Relationship Id="rId7"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jpg"/><Relationship Id="rId4" Type="http://schemas.openxmlformats.org/officeDocument/2006/relationships/image" Target="../media/image41.jpg"/><Relationship Id="rId5"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3"/>
          <p:cNvSpPr txBox="1"/>
          <p:nvPr>
            <p:ph type="ctrTitle"/>
          </p:nvPr>
        </p:nvSpPr>
        <p:spPr>
          <a:xfrm>
            <a:off x="1522414" y="1905000"/>
            <a:ext cx="9143998" cy="26670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chemeClr val="lt1"/>
              </a:buClr>
              <a:buSzPts val="2800"/>
              <a:buFont typeface="Calibri"/>
              <a:buNone/>
            </a:pPr>
            <a:r>
              <a:rPr lang="en-US" sz="2800">
                <a:latin typeface="Calibri"/>
                <a:ea typeface="Calibri"/>
                <a:cs typeface="Calibri"/>
                <a:sym typeface="Calibri"/>
              </a:rPr>
              <a:t>Implementing Case Management Tools in Direct Service</a:t>
            </a:r>
            <a:endParaRPr b="1" sz="2800">
              <a:latin typeface="Calibri"/>
              <a:ea typeface="Calibri"/>
              <a:cs typeface="Calibri"/>
              <a:sym typeface="Calibri"/>
            </a:endParaRPr>
          </a:p>
        </p:txBody>
      </p:sp>
      <p:sp>
        <p:nvSpPr>
          <p:cNvPr id="115" name="Google Shape;115;p13"/>
          <p:cNvSpPr txBox="1"/>
          <p:nvPr>
            <p:ph idx="1" type="subTitle"/>
          </p:nvPr>
        </p:nvSpPr>
        <p:spPr>
          <a:xfrm>
            <a:off x="1520826" y="4876800"/>
            <a:ext cx="8229598" cy="1219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r>
              <a:t/>
            </a:r>
            <a:endParaRPr sz="1600">
              <a:solidFill>
                <a:srgbClr val="002060"/>
              </a:solidFill>
            </a:endParaRPr>
          </a:p>
          <a:p>
            <a:pPr indent="0" lvl="0" marL="0" rtl="0" algn="ctr">
              <a:lnSpc>
                <a:spcPct val="100000"/>
              </a:lnSpc>
              <a:spcBef>
                <a:spcPts val="0"/>
              </a:spcBef>
              <a:spcAft>
                <a:spcPts val="0"/>
              </a:spcAft>
              <a:buSzPts val="1800"/>
              <a:buNone/>
            </a:pPr>
            <a:r>
              <a:rPr b="1" lang="en-US" sz="1800">
                <a:solidFill>
                  <a:srgbClr val="002060"/>
                </a:solidFill>
              </a:rPr>
              <a:t>Kim Hollingsworth</a:t>
            </a:r>
            <a:endParaRPr/>
          </a:p>
          <a:p>
            <a:pPr indent="0" lvl="0" marL="0" rtl="0" algn="ctr">
              <a:lnSpc>
                <a:spcPct val="100000"/>
              </a:lnSpc>
              <a:spcBef>
                <a:spcPts val="0"/>
              </a:spcBef>
              <a:spcAft>
                <a:spcPts val="0"/>
              </a:spcAft>
              <a:buSzPts val="1800"/>
              <a:buNone/>
            </a:pPr>
            <a:r>
              <a:rPr b="1" lang="en-US" sz="1800">
                <a:solidFill>
                  <a:srgbClr val="002060"/>
                </a:solidFill>
              </a:rPr>
              <a:t>Senior Housing</a:t>
            </a:r>
            <a:r>
              <a:rPr b="1" lang="en-US" sz="1800">
                <a:solidFill>
                  <a:srgbClr val="002060"/>
                </a:solidFill>
              </a:rPr>
              <a:t> Specialist</a:t>
            </a:r>
            <a:endParaRPr/>
          </a:p>
          <a:p>
            <a:pPr indent="0" lvl="0" marL="0" rtl="0" algn="ctr">
              <a:lnSpc>
                <a:spcPct val="100000"/>
              </a:lnSpc>
              <a:spcBef>
                <a:spcPts val="0"/>
              </a:spcBef>
              <a:spcAft>
                <a:spcPts val="0"/>
              </a:spcAft>
              <a:buSzPts val="1800"/>
              <a:buNone/>
            </a:pPr>
            <a:r>
              <a:rPr b="1" lang="en-US" sz="1800">
                <a:solidFill>
                  <a:srgbClr val="002060"/>
                </a:solidFill>
              </a:rPr>
              <a:t>HHCK</a:t>
            </a:r>
            <a:endParaRPr b="1" sz="1800">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Organize home visits based on acuity</a:t>
            </a:r>
            <a:endParaRPr>
              <a:solidFill>
                <a:srgbClr val="002060"/>
              </a:solidFill>
            </a:endParaRPr>
          </a:p>
        </p:txBody>
      </p:sp>
      <p:pic>
        <p:nvPicPr>
          <p:cNvPr id="180" name="Google Shape;180;p22"/>
          <p:cNvPicPr preferRelativeResize="0"/>
          <p:nvPr>
            <p:ph idx="1" type="body"/>
          </p:nvPr>
        </p:nvPicPr>
        <p:blipFill rotWithShape="1">
          <a:blip r:embed="rId3">
            <a:alphaModFix/>
          </a:blip>
          <a:srcRect b="0" l="0" r="0" t="0"/>
          <a:stretch/>
        </p:blipFill>
        <p:spPr>
          <a:xfrm>
            <a:off x="1936230" y="1828800"/>
            <a:ext cx="8196782" cy="42058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Structure – First Home Visit</a:t>
            </a:r>
            <a:endParaRPr>
              <a:solidFill>
                <a:srgbClr val="002060"/>
              </a:solidFill>
            </a:endParaRPr>
          </a:p>
        </p:txBody>
      </p:sp>
      <p:sp>
        <p:nvSpPr>
          <p:cNvPr id="186" name="Google Shape;186;p23"/>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00"/>
              <a:buChar char="▪"/>
            </a:pPr>
            <a:r>
              <a:rPr lang="en-US">
                <a:solidFill>
                  <a:srgbClr val="002060"/>
                </a:solidFill>
              </a:rPr>
              <a:t>Introduce yourself and explain what you do</a:t>
            </a:r>
            <a:endParaRPr/>
          </a:p>
          <a:p>
            <a:pPr indent="-274320" lvl="0" marL="274320" rtl="0" algn="l">
              <a:lnSpc>
                <a:spcPct val="90000"/>
              </a:lnSpc>
              <a:spcBef>
                <a:spcPts val="1800"/>
              </a:spcBef>
              <a:spcAft>
                <a:spcPts val="0"/>
              </a:spcAft>
              <a:buSzPts val="2400"/>
              <a:buChar char="▪"/>
            </a:pPr>
            <a:r>
              <a:rPr lang="en-US">
                <a:solidFill>
                  <a:srgbClr val="002060"/>
                </a:solidFill>
              </a:rPr>
              <a:t>Eliminate distractions (TV, radio, pets, guests) and set expectations up front</a:t>
            </a:r>
            <a:endParaRPr/>
          </a:p>
          <a:p>
            <a:pPr indent="-274320" lvl="0" marL="274320" rtl="0" algn="l">
              <a:lnSpc>
                <a:spcPct val="90000"/>
              </a:lnSpc>
              <a:spcBef>
                <a:spcPts val="1800"/>
              </a:spcBef>
              <a:spcAft>
                <a:spcPts val="0"/>
              </a:spcAft>
              <a:buSzPts val="2400"/>
              <a:buChar char="▪"/>
            </a:pPr>
            <a:r>
              <a:rPr lang="en-US">
                <a:solidFill>
                  <a:srgbClr val="002060"/>
                </a:solidFill>
              </a:rPr>
              <a:t>Discuss confidentiality</a:t>
            </a:r>
            <a:endParaRPr/>
          </a:p>
          <a:p>
            <a:pPr indent="-274320" lvl="0" marL="274320" rtl="0" algn="l">
              <a:lnSpc>
                <a:spcPct val="90000"/>
              </a:lnSpc>
              <a:spcBef>
                <a:spcPts val="1800"/>
              </a:spcBef>
              <a:spcAft>
                <a:spcPts val="0"/>
              </a:spcAft>
              <a:buSzPts val="2400"/>
              <a:buChar char="▪"/>
            </a:pPr>
            <a:r>
              <a:rPr lang="en-US">
                <a:solidFill>
                  <a:srgbClr val="002060"/>
                </a:solidFill>
              </a:rPr>
              <a:t>Explain your role and set boundaries</a:t>
            </a:r>
            <a:endParaRPr/>
          </a:p>
          <a:p>
            <a:pPr indent="-274320" lvl="0" marL="274320" rtl="0" algn="l">
              <a:lnSpc>
                <a:spcPct val="90000"/>
              </a:lnSpc>
              <a:spcBef>
                <a:spcPts val="1800"/>
              </a:spcBef>
              <a:spcAft>
                <a:spcPts val="0"/>
              </a:spcAft>
              <a:buSzPts val="2400"/>
              <a:buChar char="▪"/>
            </a:pPr>
            <a:r>
              <a:rPr lang="en-US">
                <a:solidFill>
                  <a:srgbClr val="002060"/>
                </a:solidFill>
              </a:rPr>
              <a:t>Make sure client has your contact information and you have theirs</a:t>
            </a:r>
            <a:endParaRPr>
              <a:solidFill>
                <a:srgbClr val="002060"/>
              </a:solidFill>
            </a:endParaRPr>
          </a:p>
          <a:p>
            <a:pPr indent="-121920" lvl="0" marL="274320" rtl="0" algn="l">
              <a:lnSpc>
                <a:spcPct val="90000"/>
              </a:lnSpc>
              <a:spcBef>
                <a:spcPts val="1800"/>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Structure - Ongoing home visits:</a:t>
            </a:r>
            <a:endParaRPr>
              <a:solidFill>
                <a:srgbClr val="002060"/>
              </a:solidFill>
            </a:endParaRPr>
          </a:p>
        </p:txBody>
      </p:sp>
      <p:sp>
        <p:nvSpPr>
          <p:cNvPr id="192" name="Google Shape;192;p24"/>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00"/>
              <a:buChar char="▪"/>
            </a:pPr>
            <a:r>
              <a:rPr lang="en-US">
                <a:solidFill>
                  <a:srgbClr val="002060"/>
                </a:solidFill>
              </a:rPr>
              <a:t>Always start by reminding clients about the time frame and plan for the home visit</a:t>
            </a:r>
            <a:endParaRPr/>
          </a:p>
          <a:p>
            <a:pPr indent="-274320" lvl="0" marL="274320" rtl="0" algn="l">
              <a:lnSpc>
                <a:spcPct val="90000"/>
              </a:lnSpc>
              <a:spcBef>
                <a:spcPts val="1800"/>
              </a:spcBef>
              <a:spcAft>
                <a:spcPts val="0"/>
              </a:spcAft>
              <a:buSzPts val="2400"/>
              <a:buChar char="▪"/>
            </a:pPr>
            <a:r>
              <a:rPr lang="en-US">
                <a:solidFill>
                  <a:srgbClr val="002060"/>
                </a:solidFill>
              </a:rPr>
              <a:t>Outline objectives (no more than 3)</a:t>
            </a:r>
            <a:endParaRPr>
              <a:solidFill>
                <a:srgbClr val="002060"/>
              </a:solidFill>
            </a:endParaRPr>
          </a:p>
          <a:p>
            <a:pPr indent="-274320" lvl="0" marL="274320" rtl="0" algn="l">
              <a:lnSpc>
                <a:spcPct val="90000"/>
              </a:lnSpc>
              <a:spcBef>
                <a:spcPts val="1800"/>
              </a:spcBef>
              <a:spcAft>
                <a:spcPts val="0"/>
              </a:spcAft>
              <a:buSzPts val="2400"/>
              <a:buChar char="▪"/>
            </a:pPr>
            <a:r>
              <a:rPr lang="en-US">
                <a:solidFill>
                  <a:srgbClr val="002060"/>
                </a:solidFill>
              </a:rPr>
              <a:t>Execute plan (housing focused tools, job applications, disability income applications, budgeting, grocery shopping, discuss lease violations, create action plan, etc)</a:t>
            </a:r>
            <a:endParaRPr/>
          </a:p>
          <a:p>
            <a:pPr indent="-274320" lvl="0" marL="274320" rtl="0" algn="l">
              <a:lnSpc>
                <a:spcPct val="90000"/>
              </a:lnSpc>
              <a:spcBef>
                <a:spcPts val="1800"/>
              </a:spcBef>
              <a:spcAft>
                <a:spcPts val="0"/>
              </a:spcAft>
              <a:buSzPts val="2400"/>
              <a:buChar char="▪"/>
            </a:pPr>
            <a:r>
              <a:rPr lang="en-US">
                <a:solidFill>
                  <a:srgbClr val="002060"/>
                </a:solidFill>
              </a:rPr>
              <a:t>Ask probing questions to stay on track and avoid idle chit-chat</a:t>
            </a:r>
            <a:endParaRPr>
              <a:solidFill>
                <a:srgbClr val="002060"/>
              </a:solidFill>
            </a:endParaRPr>
          </a:p>
          <a:p>
            <a:pPr indent="-274320" lvl="0" marL="274320" rtl="0" algn="l">
              <a:lnSpc>
                <a:spcPct val="90000"/>
              </a:lnSpc>
              <a:spcBef>
                <a:spcPts val="1800"/>
              </a:spcBef>
              <a:spcAft>
                <a:spcPts val="0"/>
              </a:spcAft>
              <a:buSzPts val="2400"/>
              <a:buChar char="▪"/>
            </a:pPr>
            <a:r>
              <a:rPr lang="en-US">
                <a:solidFill>
                  <a:srgbClr val="002060"/>
                </a:solidFill>
              </a:rPr>
              <a:t>Remember to track progress and show clients, no matter how small or big</a:t>
            </a:r>
            <a:endParaRPr/>
          </a:p>
          <a:p>
            <a:pPr indent="-121920" lvl="0" marL="274320" rtl="0" algn="l">
              <a:lnSpc>
                <a:spcPct val="90000"/>
              </a:lnSpc>
              <a:spcBef>
                <a:spcPts val="1800"/>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End of home visit</a:t>
            </a:r>
            <a:endParaRPr>
              <a:solidFill>
                <a:srgbClr val="002060"/>
              </a:solidFill>
            </a:endParaRPr>
          </a:p>
        </p:txBody>
      </p:sp>
      <p:sp>
        <p:nvSpPr>
          <p:cNvPr id="198" name="Google Shape;198;p25"/>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00"/>
              <a:buChar char="▪"/>
            </a:pPr>
            <a:r>
              <a:rPr lang="en-US">
                <a:solidFill>
                  <a:srgbClr val="002060"/>
                </a:solidFill>
              </a:rPr>
              <a:t>Summarize what was discussed and completed during the home visit</a:t>
            </a:r>
            <a:endParaRPr/>
          </a:p>
          <a:p>
            <a:pPr indent="-274320" lvl="0" marL="274320" rtl="0" algn="l">
              <a:lnSpc>
                <a:spcPct val="90000"/>
              </a:lnSpc>
              <a:spcBef>
                <a:spcPts val="1800"/>
              </a:spcBef>
              <a:spcAft>
                <a:spcPts val="0"/>
              </a:spcAft>
              <a:buSzPts val="2400"/>
              <a:buChar char="▪"/>
            </a:pPr>
            <a:r>
              <a:rPr lang="en-US">
                <a:solidFill>
                  <a:srgbClr val="002060"/>
                </a:solidFill>
              </a:rPr>
              <a:t>Establish objectives for the next visit and have client write them down</a:t>
            </a:r>
            <a:endParaRPr/>
          </a:p>
          <a:p>
            <a:pPr indent="-274320" lvl="0" marL="274320" rtl="0" algn="l">
              <a:lnSpc>
                <a:spcPct val="90000"/>
              </a:lnSpc>
              <a:spcBef>
                <a:spcPts val="1800"/>
              </a:spcBef>
              <a:spcAft>
                <a:spcPts val="0"/>
              </a:spcAft>
              <a:buSzPts val="2400"/>
              <a:buChar char="▪"/>
            </a:pPr>
            <a:r>
              <a:rPr lang="en-US">
                <a:solidFill>
                  <a:srgbClr val="002060"/>
                </a:solidFill>
              </a:rPr>
              <a:t>Schedule next home visit</a:t>
            </a:r>
            <a:endParaRPr/>
          </a:p>
          <a:p>
            <a:pPr indent="-274320" lvl="0" marL="274320" rtl="0" algn="l">
              <a:lnSpc>
                <a:spcPct val="90000"/>
              </a:lnSpc>
              <a:spcBef>
                <a:spcPts val="1800"/>
              </a:spcBef>
              <a:spcAft>
                <a:spcPts val="0"/>
              </a:spcAft>
              <a:buSzPts val="2400"/>
              <a:buChar char="▪"/>
            </a:pPr>
            <a:r>
              <a:rPr lang="en-US">
                <a:solidFill>
                  <a:srgbClr val="002060"/>
                </a:solidFill>
              </a:rPr>
              <a:t>Acknowledge something positive</a:t>
            </a:r>
            <a:endParaRPr>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Setting Boundaries</a:t>
            </a:r>
            <a:endParaRPr>
              <a:solidFill>
                <a:srgbClr val="002060"/>
              </a:solidFill>
            </a:endParaRPr>
          </a:p>
        </p:txBody>
      </p:sp>
      <p:sp>
        <p:nvSpPr>
          <p:cNvPr id="205" name="Google Shape;205;p26"/>
          <p:cNvSpPr txBox="1"/>
          <p:nvPr>
            <p:ph idx="1" type="body"/>
          </p:nvPr>
        </p:nvSpPr>
        <p:spPr>
          <a:xfrm>
            <a:off x="1522413" y="1828800"/>
            <a:ext cx="4419599" cy="68580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400"/>
              <a:buNone/>
            </a:pPr>
            <a:r>
              <a:rPr lang="en-US" sz="2400">
                <a:solidFill>
                  <a:srgbClr val="002060"/>
                </a:solidFill>
              </a:rPr>
              <a:t>Do:</a:t>
            </a:r>
            <a:endParaRPr/>
          </a:p>
          <a:p>
            <a:pPr indent="0" lvl="0" marL="0" rtl="0" algn="l">
              <a:lnSpc>
                <a:spcPct val="90000"/>
              </a:lnSpc>
              <a:spcBef>
                <a:spcPts val="0"/>
              </a:spcBef>
              <a:spcAft>
                <a:spcPts val="0"/>
              </a:spcAft>
              <a:buSzPts val="2000"/>
              <a:buNone/>
            </a:pPr>
            <a:r>
              <a:t/>
            </a:r>
            <a:endParaRPr>
              <a:solidFill>
                <a:srgbClr val="002060"/>
              </a:solidFill>
            </a:endParaRPr>
          </a:p>
        </p:txBody>
      </p:sp>
      <p:sp>
        <p:nvSpPr>
          <p:cNvPr id="206" name="Google Shape;206;p26"/>
          <p:cNvSpPr txBox="1"/>
          <p:nvPr>
            <p:ph idx="2" type="body"/>
          </p:nvPr>
        </p:nvSpPr>
        <p:spPr>
          <a:xfrm>
            <a:off x="1522413" y="2590801"/>
            <a:ext cx="4419599" cy="34290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000"/>
              <a:buChar char="▪"/>
            </a:pPr>
            <a:r>
              <a:rPr lang="en-US">
                <a:solidFill>
                  <a:srgbClr val="002060"/>
                </a:solidFill>
              </a:rPr>
              <a:t>Define your role, explain what you can and cannot assist with</a:t>
            </a:r>
            <a:endParaRPr/>
          </a:p>
          <a:p>
            <a:pPr indent="-274320" lvl="0" marL="274320" rtl="0" algn="l">
              <a:lnSpc>
                <a:spcPct val="90000"/>
              </a:lnSpc>
              <a:spcBef>
                <a:spcPts val="1800"/>
              </a:spcBef>
              <a:spcAft>
                <a:spcPts val="0"/>
              </a:spcAft>
              <a:buSzPts val="2000"/>
              <a:buChar char="▪"/>
            </a:pPr>
            <a:r>
              <a:rPr lang="en-US">
                <a:solidFill>
                  <a:srgbClr val="002060"/>
                </a:solidFill>
              </a:rPr>
              <a:t>Be specific about hours of contact: Monday through Friday 9:00am to 4:30pm</a:t>
            </a:r>
            <a:endParaRPr/>
          </a:p>
          <a:p>
            <a:pPr indent="-274320" lvl="0" marL="274320" rtl="0" algn="l">
              <a:lnSpc>
                <a:spcPct val="90000"/>
              </a:lnSpc>
              <a:spcBef>
                <a:spcPts val="1800"/>
              </a:spcBef>
              <a:spcAft>
                <a:spcPts val="0"/>
              </a:spcAft>
              <a:buSzPts val="2000"/>
              <a:buChar char="▪"/>
            </a:pPr>
            <a:r>
              <a:rPr lang="en-US">
                <a:solidFill>
                  <a:srgbClr val="002060"/>
                </a:solidFill>
              </a:rPr>
              <a:t>Dress appropriately, especially shoes</a:t>
            </a:r>
            <a:endParaRPr/>
          </a:p>
          <a:p>
            <a:pPr indent="-274320" lvl="0" marL="274320" rtl="0" algn="l">
              <a:lnSpc>
                <a:spcPct val="90000"/>
              </a:lnSpc>
              <a:spcBef>
                <a:spcPts val="1800"/>
              </a:spcBef>
              <a:spcAft>
                <a:spcPts val="0"/>
              </a:spcAft>
              <a:buSzPts val="2000"/>
              <a:buChar char="▪"/>
            </a:pPr>
            <a:r>
              <a:rPr lang="en-US">
                <a:solidFill>
                  <a:srgbClr val="002060"/>
                </a:solidFill>
              </a:rPr>
              <a:t>Address inappropriate remarks from clients</a:t>
            </a:r>
            <a:endParaRPr>
              <a:solidFill>
                <a:srgbClr val="002060"/>
              </a:solidFill>
            </a:endParaRPr>
          </a:p>
          <a:p>
            <a:pPr indent="-147320" lvl="0" marL="274320" rtl="0" algn="l">
              <a:lnSpc>
                <a:spcPct val="90000"/>
              </a:lnSpc>
              <a:spcBef>
                <a:spcPts val="1800"/>
              </a:spcBef>
              <a:spcAft>
                <a:spcPts val="0"/>
              </a:spcAft>
              <a:buSzPts val="2000"/>
              <a:buNone/>
            </a:pPr>
            <a:r>
              <a:t/>
            </a:r>
            <a:endParaRPr/>
          </a:p>
        </p:txBody>
      </p:sp>
      <p:sp>
        <p:nvSpPr>
          <p:cNvPr id="207" name="Google Shape;207;p26"/>
          <p:cNvSpPr txBox="1"/>
          <p:nvPr>
            <p:ph idx="3" type="body"/>
          </p:nvPr>
        </p:nvSpPr>
        <p:spPr>
          <a:xfrm>
            <a:off x="6246814" y="1828801"/>
            <a:ext cx="4419599" cy="609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400"/>
              <a:buNone/>
            </a:pPr>
            <a:r>
              <a:rPr lang="en-US" sz="2400">
                <a:solidFill>
                  <a:srgbClr val="002060"/>
                </a:solidFill>
              </a:rPr>
              <a:t>Do not:</a:t>
            </a:r>
            <a:endParaRPr sz="2400">
              <a:solidFill>
                <a:srgbClr val="002060"/>
              </a:solidFill>
            </a:endParaRPr>
          </a:p>
        </p:txBody>
      </p:sp>
      <p:sp>
        <p:nvSpPr>
          <p:cNvPr id="208" name="Google Shape;208;p26"/>
          <p:cNvSpPr txBox="1"/>
          <p:nvPr>
            <p:ph idx="4" type="body"/>
          </p:nvPr>
        </p:nvSpPr>
        <p:spPr>
          <a:xfrm>
            <a:off x="6246814" y="2590801"/>
            <a:ext cx="4419599" cy="34290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000"/>
              <a:buChar char="▪"/>
            </a:pPr>
            <a:r>
              <a:rPr lang="en-US">
                <a:solidFill>
                  <a:srgbClr val="002060"/>
                </a:solidFill>
              </a:rPr>
              <a:t>Say “call me anytime you need help with something”</a:t>
            </a:r>
            <a:endParaRPr/>
          </a:p>
          <a:p>
            <a:pPr indent="-274320" lvl="0" marL="274320" rtl="0" algn="l">
              <a:lnSpc>
                <a:spcPct val="90000"/>
              </a:lnSpc>
              <a:spcBef>
                <a:spcPts val="1800"/>
              </a:spcBef>
              <a:spcAft>
                <a:spcPts val="0"/>
              </a:spcAft>
              <a:buSzPts val="2000"/>
              <a:buChar char="▪"/>
            </a:pPr>
            <a:r>
              <a:rPr lang="en-US">
                <a:solidFill>
                  <a:srgbClr val="002060"/>
                </a:solidFill>
              </a:rPr>
              <a:t>Give out personal phone number</a:t>
            </a:r>
            <a:endParaRPr/>
          </a:p>
          <a:p>
            <a:pPr indent="-274320" lvl="0" marL="274320" rtl="0" algn="l">
              <a:lnSpc>
                <a:spcPct val="90000"/>
              </a:lnSpc>
              <a:spcBef>
                <a:spcPts val="1800"/>
              </a:spcBef>
              <a:spcAft>
                <a:spcPts val="0"/>
              </a:spcAft>
              <a:buSzPts val="2000"/>
              <a:buChar char="▪"/>
            </a:pPr>
            <a:r>
              <a:rPr lang="en-US">
                <a:solidFill>
                  <a:srgbClr val="002060"/>
                </a:solidFill>
              </a:rPr>
              <a:t>Accept gifts from clients</a:t>
            </a:r>
            <a:endParaRPr/>
          </a:p>
          <a:p>
            <a:pPr indent="-274320" lvl="0" marL="274320" rtl="0" algn="l">
              <a:lnSpc>
                <a:spcPct val="90000"/>
              </a:lnSpc>
              <a:spcBef>
                <a:spcPts val="1800"/>
              </a:spcBef>
              <a:spcAft>
                <a:spcPts val="0"/>
              </a:spcAft>
              <a:buSzPts val="2000"/>
              <a:buChar char="▪"/>
            </a:pPr>
            <a:r>
              <a:rPr lang="en-US">
                <a:solidFill>
                  <a:srgbClr val="002060"/>
                </a:solidFill>
              </a:rPr>
              <a:t>Respond to client outside of established work hours</a:t>
            </a:r>
            <a:endParaRPr/>
          </a:p>
          <a:p>
            <a:pPr indent="-274320" lvl="0" marL="274320" rtl="0" algn="l">
              <a:lnSpc>
                <a:spcPct val="90000"/>
              </a:lnSpc>
              <a:spcBef>
                <a:spcPts val="1800"/>
              </a:spcBef>
              <a:spcAft>
                <a:spcPts val="0"/>
              </a:spcAft>
              <a:buSzPts val="2000"/>
              <a:buChar char="▪"/>
            </a:pPr>
            <a:r>
              <a:rPr lang="en-US">
                <a:solidFill>
                  <a:srgbClr val="002060"/>
                </a:solidFill>
              </a:rPr>
              <a:t>Friend clients on social media</a:t>
            </a:r>
            <a:endParaRPr>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OrgCode’s Housing Focused Tools</a:t>
            </a:r>
            <a:endParaRPr>
              <a:solidFill>
                <a:srgbClr val="002060"/>
              </a:solidFill>
            </a:endParaRPr>
          </a:p>
        </p:txBody>
      </p:sp>
      <p:sp>
        <p:nvSpPr>
          <p:cNvPr id="215" name="Google Shape;215;p27"/>
          <p:cNvSpPr txBox="1"/>
          <p:nvPr>
            <p:ph idx="1" type="body"/>
          </p:nvPr>
        </p:nvSpPr>
        <p:spPr>
          <a:xfrm>
            <a:off x="1522876" y="1676400"/>
            <a:ext cx="9143538" cy="434340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1800"/>
              <a:buChar char="▪"/>
            </a:pPr>
            <a:r>
              <a:rPr lang="en-US" sz="1800">
                <a:solidFill>
                  <a:srgbClr val="002060"/>
                </a:solidFill>
              </a:rPr>
              <a:t>Crisis Plan – 1</a:t>
            </a:r>
            <a:r>
              <a:rPr baseline="30000" lang="en-US" sz="1800">
                <a:solidFill>
                  <a:srgbClr val="002060"/>
                </a:solidFill>
              </a:rPr>
              <a:t>st</a:t>
            </a:r>
            <a:r>
              <a:rPr lang="en-US" sz="1800">
                <a:solidFill>
                  <a:srgbClr val="002060"/>
                </a:solidFill>
              </a:rPr>
              <a:t> home visit</a:t>
            </a:r>
            <a:endParaRPr/>
          </a:p>
          <a:p>
            <a:pPr indent="-274320" lvl="0" marL="274320" rtl="0" algn="l">
              <a:lnSpc>
                <a:spcPct val="80000"/>
              </a:lnSpc>
              <a:spcBef>
                <a:spcPts val="1800"/>
              </a:spcBef>
              <a:spcAft>
                <a:spcPts val="0"/>
              </a:spcAft>
              <a:buSzPts val="1800"/>
              <a:buChar char="▪"/>
            </a:pPr>
            <a:r>
              <a:rPr lang="en-US" sz="1800">
                <a:solidFill>
                  <a:srgbClr val="002060"/>
                </a:solidFill>
              </a:rPr>
              <a:t>Guest Policy – 1</a:t>
            </a:r>
            <a:r>
              <a:rPr baseline="30000" lang="en-US" sz="1800">
                <a:solidFill>
                  <a:srgbClr val="002060"/>
                </a:solidFill>
              </a:rPr>
              <a:t>st</a:t>
            </a:r>
            <a:r>
              <a:rPr lang="en-US" sz="1800">
                <a:solidFill>
                  <a:srgbClr val="002060"/>
                </a:solidFill>
              </a:rPr>
              <a:t> home visit</a:t>
            </a:r>
            <a:endParaRPr/>
          </a:p>
          <a:p>
            <a:pPr indent="-274320" lvl="0" marL="274320" rtl="0" algn="l">
              <a:lnSpc>
                <a:spcPct val="80000"/>
              </a:lnSpc>
              <a:spcBef>
                <a:spcPts val="1800"/>
              </a:spcBef>
              <a:spcAft>
                <a:spcPts val="0"/>
              </a:spcAft>
              <a:buSzPts val="1800"/>
              <a:buChar char="▪"/>
            </a:pPr>
            <a:r>
              <a:rPr lang="en-US" sz="1800">
                <a:solidFill>
                  <a:srgbClr val="002060"/>
                </a:solidFill>
              </a:rPr>
              <a:t>Honest Monthly Budget – 2</a:t>
            </a:r>
            <a:r>
              <a:rPr baseline="30000" lang="en-US" sz="1800">
                <a:solidFill>
                  <a:srgbClr val="002060"/>
                </a:solidFill>
              </a:rPr>
              <a:t>nd</a:t>
            </a:r>
            <a:r>
              <a:rPr lang="en-US" sz="1800">
                <a:solidFill>
                  <a:srgbClr val="002060"/>
                </a:solidFill>
              </a:rPr>
              <a:t> home visit</a:t>
            </a:r>
            <a:endParaRPr/>
          </a:p>
          <a:p>
            <a:pPr indent="-274320" lvl="0" marL="274320" rtl="0" algn="l">
              <a:lnSpc>
                <a:spcPct val="80000"/>
              </a:lnSpc>
              <a:spcBef>
                <a:spcPts val="1800"/>
              </a:spcBef>
              <a:spcAft>
                <a:spcPts val="0"/>
              </a:spcAft>
              <a:buSzPts val="1800"/>
              <a:buChar char="▪"/>
            </a:pPr>
            <a:r>
              <a:rPr lang="en-US" sz="1800">
                <a:solidFill>
                  <a:srgbClr val="002060"/>
                </a:solidFill>
              </a:rPr>
              <a:t>Week of Meaningful Activities – 2</a:t>
            </a:r>
            <a:r>
              <a:rPr baseline="30000" lang="en-US" sz="1800">
                <a:solidFill>
                  <a:srgbClr val="002060"/>
                </a:solidFill>
              </a:rPr>
              <a:t>nd</a:t>
            </a:r>
            <a:r>
              <a:rPr lang="en-US" sz="1800">
                <a:solidFill>
                  <a:srgbClr val="002060"/>
                </a:solidFill>
              </a:rPr>
              <a:t> home visit</a:t>
            </a:r>
            <a:endParaRPr/>
          </a:p>
          <a:p>
            <a:pPr indent="-274320" lvl="0" marL="274320" rtl="0" algn="l">
              <a:lnSpc>
                <a:spcPct val="80000"/>
              </a:lnSpc>
              <a:spcBef>
                <a:spcPts val="1800"/>
              </a:spcBef>
              <a:spcAft>
                <a:spcPts val="0"/>
              </a:spcAft>
              <a:buSzPts val="1800"/>
              <a:buChar char="▪"/>
            </a:pPr>
            <a:r>
              <a:rPr lang="en-US" sz="1800">
                <a:solidFill>
                  <a:srgbClr val="002060"/>
                </a:solidFill>
              </a:rPr>
              <a:t>Risk Assessment – 3</a:t>
            </a:r>
            <a:r>
              <a:rPr baseline="30000" lang="en-US" sz="1800">
                <a:solidFill>
                  <a:srgbClr val="002060"/>
                </a:solidFill>
              </a:rPr>
              <a:t>th</a:t>
            </a:r>
            <a:r>
              <a:rPr lang="en-US" sz="1800">
                <a:solidFill>
                  <a:srgbClr val="002060"/>
                </a:solidFill>
              </a:rPr>
              <a:t> home visit</a:t>
            </a:r>
            <a:endParaRPr/>
          </a:p>
          <a:p>
            <a:pPr indent="-274320" lvl="0" marL="274320" rtl="0" algn="l">
              <a:lnSpc>
                <a:spcPct val="80000"/>
              </a:lnSpc>
              <a:spcBef>
                <a:spcPts val="1800"/>
              </a:spcBef>
              <a:spcAft>
                <a:spcPts val="0"/>
              </a:spcAft>
              <a:buSzPts val="1800"/>
              <a:buChar char="▪"/>
            </a:pPr>
            <a:r>
              <a:rPr lang="en-US" sz="1800">
                <a:solidFill>
                  <a:srgbClr val="002060"/>
                </a:solidFill>
              </a:rPr>
              <a:t>Support in Domains – 4</a:t>
            </a:r>
            <a:r>
              <a:rPr baseline="30000" lang="en-US" sz="1800">
                <a:solidFill>
                  <a:srgbClr val="002060"/>
                </a:solidFill>
              </a:rPr>
              <a:t>th</a:t>
            </a:r>
            <a:r>
              <a:rPr lang="en-US" sz="1800">
                <a:solidFill>
                  <a:srgbClr val="002060"/>
                </a:solidFill>
              </a:rPr>
              <a:t> home visit</a:t>
            </a:r>
            <a:endParaRPr/>
          </a:p>
          <a:p>
            <a:pPr indent="-274320" lvl="0" marL="274320" rtl="0" algn="l">
              <a:lnSpc>
                <a:spcPct val="80000"/>
              </a:lnSpc>
              <a:spcBef>
                <a:spcPts val="1800"/>
              </a:spcBef>
              <a:spcAft>
                <a:spcPts val="0"/>
              </a:spcAft>
              <a:buSzPts val="1800"/>
              <a:buChar char="▪"/>
            </a:pPr>
            <a:r>
              <a:rPr lang="en-US" sz="1800">
                <a:solidFill>
                  <a:srgbClr val="002060"/>
                </a:solidFill>
              </a:rPr>
              <a:t>Individual Service Plan (ISP) – ongoing</a:t>
            </a:r>
            <a:endParaRPr/>
          </a:p>
          <a:p>
            <a:pPr indent="-274320" lvl="0" marL="274320" rtl="0" algn="l">
              <a:lnSpc>
                <a:spcPct val="80000"/>
              </a:lnSpc>
              <a:spcBef>
                <a:spcPts val="1800"/>
              </a:spcBef>
              <a:spcAft>
                <a:spcPts val="0"/>
              </a:spcAft>
              <a:buSzPts val="1800"/>
              <a:buChar char="▪"/>
            </a:pPr>
            <a:r>
              <a:rPr lang="en-US" sz="1800">
                <a:solidFill>
                  <a:srgbClr val="002060"/>
                </a:solidFill>
              </a:rPr>
              <a:t>Readiness ruler – ongoing with ISP</a:t>
            </a:r>
            <a:endParaRPr/>
          </a:p>
          <a:p>
            <a:pPr indent="-274320" lvl="0" marL="274320" rtl="0" algn="l">
              <a:lnSpc>
                <a:spcPct val="80000"/>
              </a:lnSpc>
              <a:spcBef>
                <a:spcPts val="1800"/>
              </a:spcBef>
              <a:spcAft>
                <a:spcPts val="0"/>
              </a:spcAft>
              <a:buSzPts val="1800"/>
              <a:buChar char="▪"/>
            </a:pPr>
            <a:r>
              <a:rPr lang="en-US" sz="1800">
                <a:solidFill>
                  <a:srgbClr val="002060"/>
                </a:solidFill>
              </a:rPr>
              <a:t>Quality of Life Survey – 6</a:t>
            </a:r>
            <a:r>
              <a:rPr baseline="30000" lang="en-US" sz="1800">
                <a:solidFill>
                  <a:srgbClr val="002060"/>
                </a:solidFill>
              </a:rPr>
              <a:t>th</a:t>
            </a:r>
            <a:r>
              <a:rPr lang="en-US" sz="1800">
                <a:solidFill>
                  <a:srgbClr val="002060"/>
                </a:solidFill>
              </a:rPr>
              <a:t> months after lease up</a:t>
            </a:r>
            <a:endParaRPr/>
          </a:p>
          <a:p>
            <a:pPr indent="-274320" lvl="0" marL="274320" rtl="0" algn="l">
              <a:lnSpc>
                <a:spcPct val="80000"/>
              </a:lnSpc>
              <a:spcBef>
                <a:spcPts val="1800"/>
              </a:spcBef>
              <a:spcAft>
                <a:spcPts val="0"/>
              </a:spcAft>
              <a:buSzPts val="1800"/>
              <a:buChar char="▪"/>
            </a:pPr>
            <a:r>
              <a:rPr lang="en-US" sz="1800">
                <a:solidFill>
                  <a:srgbClr val="002060"/>
                </a:solidFill>
              </a:rPr>
              <a:t>Exit Planning</a:t>
            </a:r>
            <a:endParaRPr/>
          </a:p>
          <a:p>
            <a:pPr indent="-121920" lvl="0" marL="274320" rtl="0" algn="l">
              <a:lnSpc>
                <a:spcPct val="80000"/>
              </a:lnSpc>
              <a:spcBef>
                <a:spcPts val="1800"/>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8"/>
          <p:cNvPicPr preferRelativeResize="0"/>
          <p:nvPr/>
        </p:nvPicPr>
        <p:blipFill rotWithShape="1">
          <a:blip r:embed="rId3">
            <a:alphaModFix/>
          </a:blip>
          <a:srcRect b="0" l="0" r="0" t="0"/>
          <a:stretch/>
        </p:blipFill>
        <p:spPr>
          <a:xfrm>
            <a:off x="863567" y="0"/>
            <a:ext cx="5078445" cy="6858000"/>
          </a:xfrm>
          <a:prstGeom prst="rect">
            <a:avLst/>
          </a:prstGeom>
          <a:noFill/>
          <a:ln>
            <a:noFill/>
          </a:ln>
        </p:spPr>
      </p:pic>
      <p:pic>
        <p:nvPicPr>
          <p:cNvPr id="222" name="Google Shape;222;p28"/>
          <p:cNvPicPr preferRelativeResize="0"/>
          <p:nvPr/>
        </p:nvPicPr>
        <p:blipFill rotWithShape="1">
          <a:blip r:embed="rId4">
            <a:alphaModFix/>
          </a:blip>
          <a:srcRect b="0" l="0" r="0" t="0"/>
          <a:stretch/>
        </p:blipFill>
        <p:spPr>
          <a:xfrm>
            <a:off x="5942012" y="0"/>
            <a:ext cx="5612732"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9"/>
          <p:cNvPicPr preferRelativeResize="0"/>
          <p:nvPr/>
        </p:nvPicPr>
        <p:blipFill rotWithShape="1">
          <a:blip r:embed="rId3">
            <a:alphaModFix/>
          </a:blip>
          <a:srcRect b="0" l="0" r="0" t="0"/>
          <a:stretch/>
        </p:blipFill>
        <p:spPr>
          <a:xfrm>
            <a:off x="3122613" y="0"/>
            <a:ext cx="5401900" cy="6934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Additional Questions</a:t>
            </a:r>
            <a:endParaRPr>
              <a:solidFill>
                <a:srgbClr val="002060"/>
              </a:solidFill>
            </a:endParaRPr>
          </a:p>
        </p:txBody>
      </p:sp>
      <p:sp>
        <p:nvSpPr>
          <p:cNvPr id="234" name="Google Shape;234;p30"/>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2400"/>
              <a:buChar char="▪"/>
            </a:pPr>
            <a:r>
              <a:rPr lang="en-US">
                <a:solidFill>
                  <a:srgbClr val="002060"/>
                </a:solidFill>
              </a:rPr>
              <a:t>If someone brings a friend over that you don’t know, is that alright with you?</a:t>
            </a:r>
            <a:endParaRPr/>
          </a:p>
          <a:p>
            <a:pPr indent="-274320" lvl="0" marL="274320" rtl="0" algn="l">
              <a:lnSpc>
                <a:spcPct val="80000"/>
              </a:lnSpc>
              <a:spcBef>
                <a:spcPts val="1800"/>
              </a:spcBef>
              <a:spcAft>
                <a:spcPts val="0"/>
              </a:spcAft>
              <a:buSzPts val="2400"/>
              <a:buChar char="▪"/>
            </a:pPr>
            <a:r>
              <a:rPr lang="en-US">
                <a:solidFill>
                  <a:srgbClr val="002060"/>
                </a:solidFill>
              </a:rPr>
              <a:t>Who is responsible for guest damages?</a:t>
            </a:r>
            <a:endParaRPr/>
          </a:p>
          <a:p>
            <a:pPr indent="-274320" lvl="0" marL="274320" rtl="0" algn="l">
              <a:lnSpc>
                <a:spcPct val="80000"/>
              </a:lnSpc>
              <a:spcBef>
                <a:spcPts val="1800"/>
              </a:spcBef>
              <a:spcAft>
                <a:spcPts val="0"/>
              </a:spcAft>
              <a:buSzPts val="2400"/>
              <a:buChar char="▪"/>
            </a:pPr>
            <a:r>
              <a:rPr lang="en-US">
                <a:solidFill>
                  <a:srgbClr val="002060"/>
                </a:solidFill>
              </a:rPr>
              <a:t>Are there any activities you do not want happening in your apartment?</a:t>
            </a:r>
            <a:endParaRPr/>
          </a:p>
          <a:p>
            <a:pPr indent="-274320" lvl="0" marL="274320" rtl="0" algn="l">
              <a:lnSpc>
                <a:spcPct val="80000"/>
              </a:lnSpc>
              <a:spcBef>
                <a:spcPts val="1800"/>
              </a:spcBef>
              <a:spcAft>
                <a:spcPts val="0"/>
              </a:spcAft>
              <a:buSzPts val="2400"/>
              <a:buChar char="▪"/>
            </a:pPr>
            <a:r>
              <a:rPr lang="en-US">
                <a:solidFill>
                  <a:srgbClr val="002060"/>
                </a:solidFill>
              </a:rPr>
              <a:t>If guests get in a fight, how will you respond?</a:t>
            </a:r>
            <a:endParaRPr/>
          </a:p>
          <a:p>
            <a:pPr indent="-274320" lvl="0" marL="274320" rtl="0" algn="l">
              <a:lnSpc>
                <a:spcPct val="80000"/>
              </a:lnSpc>
              <a:spcBef>
                <a:spcPts val="1800"/>
              </a:spcBef>
              <a:spcAft>
                <a:spcPts val="0"/>
              </a:spcAft>
              <a:buSzPts val="2400"/>
              <a:buChar char="▪"/>
            </a:pPr>
            <a:r>
              <a:rPr lang="en-US">
                <a:solidFill>
                  <a:srgbClr val="002060"/>
                </a:solidFill>
              </a:rPr>
              <a:t>Are you ok with people eating your food and using your belongings?</a:t>
            </a:r>
            <a:endParaRPr/>
          </a:p>
          <a:p>
            <a:pPr indent="-274320" lvl="0" marL="274320" rtl="0" algn="l">
              <a:lnSpc>
                <a:spcPct val="80000"/>
              </a:lnSpc>
              <a:spcBef>
                <a:spcPts val="1800"/>
              </a:spcBef>
              <a:spcAft>
                <a:spcPts val="0"/>
              </a:spcAft>
              <a:buSzPts val="2400"/>
              <a:buChar char="▪"/>
            </a:pPr>
            <a:r>
              <a:rPr lang="en-US">
                <a:solidFill>
                  <a:srgbClr val="002060"/>
                </a:solidFill>
              </a:rPr>
              <a:t>What will you do to make sure there are no noise complaints?</a:t>
            </a:r>
            <a:endParaRPr>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1"/>
          <p:cNvPicPr preferRelativeResize="0"/>
          <p:nvPr/>
        </p:nvPicPr>
        <p:blipFill rotWithShape="1">
          <a:blip r:embed="rId3">
            <a:alphaModFix/>
          </a:blip>
          <a:srcRect b="0" l="0" r="0" t="0"/>
          <a:stretch/>
        </p:blipFill>
        <p:spPr>
          <a:xfrm>
            <a:off x="3275012" y="0"/>
            <a:ext cx="5316652"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4"/>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Agenda</a:t>
            </a:r>
            <a:endParaRPr>
              <a:solidFill>
                <a:srgbClr val="002060"/>
              </a:solidFill>
            </a:endParaRPr>
          </a:p>
        </p:txBody>
      </p:sp>
      <p:sp>
        <p:nvSpPr>
          <p:cNvPr id="122" name="Google Shape;122;p14"/>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00"/>
              <a:buChar char="▪"/>
            </a:pPr>
            <a:r>
              <a:rPr lang="en-US">
                <a:solidFill>
                  <a:srgbClr val="002060"/>
                </a:solidFill>
              </a:rPr>
              <a:t>Overview of Housing Focused Case Management</a:t>
            </a:r>
            <a:endParaRPr/>
          </a:p>
          <a:p>
            <a:pPr indent="-274320" lvl="0" marL="274320" rtl="0" algn="l">
              <a:lnSpc>
                <a:spcPct val="90000"/>
              </a:lnSpc>
              <a:spcBef>
                <a:spcPts val="1800"/>
              </a:spcBef>
              <a:spcAft>
                <a:spcPts val="0"/>
              </a:spcAft>
              <a:buSzPts val="2400"/>
              <a:buChar char="▪"/>
            </a:pPr>
            <a:r>
              <a:rPr lang="en-US">
                <a:solidFill>
                  <a:srgbClr val="002060"/>
                </a:solidFill>
              </a:rPr>
              <a:t>Structure of home visits (setting boundaries, expectations, and time frame, and goals)</a:t>
            </a:r>
            <a:endParaRPr/>
          </a:p>
          <a:p>
            <a:pPr indent="-274320" lvl="0" marL="274320" rtl="0" algn="l">
              <a:lnSpc>
                <a:spcPct val="90000"/>
              </a:lnSpc>
              <a:spcBef>
                <a:spcPts val="1800"/>
              </a:spcBef>
              <a:spcAft>
                <a:spcPts val="0"/>
              </a:spcAft>
              <a:buSzPts val="2400"/>
              <a:buChar char="▪"/>
            </a:pPr>
            <a:r>
              <a:rPr lang="en-US">
                <a:solidFill>
                  <a:srgbClr val="002060"/>
                </a:solidFill>
              </a:rPr>
              <a:t>Scheduling home visits based on acuity</a:t>
            </a:r>
            <a:endParaRPr/>
          </a:p>
          <a:p>
            <a:pPr indent="-274320" lvl="0" marL="274320" rtl="0" algn="l">
              <a:lnSpc>
                <a:spcPct val="90000"/>
              </a:lnSpc>
              <a:spcBef>
                <a:spcPts val="1800"/>
              </a:spcBef>
              <a:spcAft>
                <a:spcPts val="0"/>
              </a:spcAft>
              <a:buSzPts val="2400"/>
              <a:buChar char="▪"/>
            </a:pPr>
            <a:r>
              <a:rPr lang="en-US">
                <a:solidFill>
                  <a:srgbClr val="002060"/>
                </a:solidFill>
              </a:rPr>
              <a:t>Implementing the housing focused tools</a:t>
            </a:r>
            <a:endParaRPr/>
          </a:p>
          <a:p>
            <a:pPr indent="-274320" lvl="0" marL="274320" rtl="0" algn="l">
              <a:lnSpc>
                <a:spcPct val="90000"/>
              </a:lnSpc>
              <a:spcBef>
                <a:spcPts val="1800"/>
              </a:spcBef>
              <a:spcAft>
                <a:spcPts val="0"/>
              </a:spcAft>
              <a:buSzPts val="2400"/>
              <a:buChar char="▪"/>
            </a:pPr>
            <a:r>
              <a:rPr lang="en-US">
                <a:solidFill>
                  <a:srgbClr val="002060"/>
                </a:solidFill>
              </a:rPr>
              <a:t>Documentation and Organization</a:t>
            </a:r>
            <a:endParaRPr/>
          </a:p>
          <a:p>
            <a:pPr indent="-274320" lvl="0" marL="274320" rtl="0" algn="l">
              <a:lnSpc>
                <a:spcPct val="90000"/>
              </a:lnSpc>
              <a:spcBef>
                <a:spcPts val="1800"/>
              </a:spcBef>
              <a:spcAft>
                <a:spcPts val="0"/>
              </a:spcAft>
              <a:buSzPts val="2400"/>
              <a:buChar char="▪"/>
            </a:pPr>
            <a:r>
              <a:rPr lang="en-US">
                <a:solidFill>
                  <a:srgbClr val="002060"/>
                </a:solidFill>
              </a:rPr>
              <a:t>Final tips</a:t>
            </a:r>
            <a:endParaRPr/>
          </a:p>
          <a:p>
            <a:pPr indent="-274320" lvl="0" marL="274320" rtl="0" algn="l">
              <a:lnSpc>
                <a:spcPct val="90000"/>
              </a:lnSpc>
              <a:spcBef>
                <a:spcPts val="1800"/>
              </a:spcBef>
              <a:spcAft>
                <a:spcPts val="0"/>
              </a:spcAft>
              <a:buSzPts val="2400"/>
              <a:buChar char="▪"/>
            </a:pPr>
            <a:r>
              <a:rPr lang="en-US">
                <a:solidFill>
                  <a:srgbClr val="002060"/>
                </a:solidFill>
              </a:rPr>
              <a:t>Self-Care</a:t>
            </a:r>
            <a:endParaRPr/>
          </a:p>
          <a:p>
            <a:pPr indent="-160020" lvl="0" marL="274320" rtl="0" algn="l">
              <a:lnSpc>
                <a:spcPct val="90000"/>
              </a:lnSpc>
              <a:spcBef>
                <a:spcPts val="1800"/>
              </a:spcBef>
              <a:spcAft>
                <a:spcPts val="0"/>
              </a:spcAft>
              <a:buSzPts val="1800"/>
              <a:buNone/>
            </a:pPr>
            <a:r>
              <a:t/>
            </a:r>
            <a:endParaRPr sz="1800"/>
          </a:p>
          <a:p>
            <a:pPr indent="-160020" lvl="0" marL="274320" rtl="0" algn="l">
              <a:lnSpc>
                <a:spcPct val="90000"/>
              </a:lnSpc>
              <a:spcBef>
                <a:spcPts val="1800"/>
              </a:spcBef>
              <a:spcAft>
                <a:spcPts val="0"/>
              </a:spcAft>
              <a:buSzPts val="1800"/>
              <a:buNone/>
            </a:pPr>
            <a:r>
              <a:t/>
            </a:r>
            <a:endParaRPr sz="1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2"/>
          <p:cNvPicPr preferRelativeResize="0"/>
          <p:nvPr/>
        </p:nvPicPr>
        <p:blipFill rotWithShape="1">
          <a:blip r:embed="rId3">
            <a:alphaModFix/>
          </a:blip>
          <a:srcRect b="0" l="0" r="0" t="0"/>
          <a:stretch/>
        </p:blipFill>
        <p:spPr>
          <a:xfrm>
            <a:off x="2132012" y="304800"/>
            <a:ext cx="7924800" cy="5943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3"/>
          <p:cNvPicPr preferRelativeResize="0"/>
          <p:nvPr/>
        </p:nvPicPr>
        <p:blipFill rotWithShape="1">
          <a:blip r:embed="rId3">
            <a:alphaModFix/>
          </a:blip>
          <a:srcRect b="0" l="0" r="0" t="0"/>
          <a:stretch/>
        </p:blipFill>
        <p:spPr>
          <a:xfrm>
            <a:off x="1979612" y="304800"/>
            <a:ext cx="8757289" cy="55534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4"/>
          <p:cNvPicPr preferRelativeResize="0"/>
          <p:nvPr/>
        </p:nvPicPr>
        <p:blipFill rotWithShape="1">
          <a:blip r:embed="rId3">
            <a:alphaModFix/>
          </a:blip>
          <a:srcRect b="0" l="0" r="0" t="0"/>
          <a:stretch/>
        </p:blipFill>
        <p:spPr>
          <a:xfrm>
            <a:off x="1098235" y="0"/>
            <a:ext cx="4996177" cy="6960781"/>
          </a:xfrm>
          <a:prstGeom prst="rect">
            <a:avLst/>
          </a:prstGeom>
          <a:noFill/>
          <a:ln>
            <a:noFill/>
          </a:ln>
        </p:spPr>
      </p:pic>
      <p:pic>
        <p:nvPicPr>
          <p:cNvPr id="259" name="Google Shape;259;p34"/>
          <p:cNvPicPr preferRelativeResize="0"/>
          <p:nvPr/>
        </p:nvPicPr>
        <p:blipFill rotWithShape="1">
          <a:blip r:embed="rId4">
            <a:alphaModFix/>
          </a:blip>
          <a:srcRect b="0" l="0" r="0" t="0"/>
          <a:stretch/>
        </p:blipFill>
        <p:spPr>
          <a:xfrm>
            <a:off x="6094412" y="76200"/>
            <a:ext cx="4808963"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5"/>
          <p:cNvPicPr preferRelativeResize="0"/>
          <p:nvPr/>
        </p:nvPicPr>
        <p:blipFill rotWithShape="1">
          <a:blip r:embed="rId3">
            <a:alphaModFix/>
          </a:blip>
          <a:srcRect b="0" l="0" r="0" t="0"/>
          <a:stretch/>
        </p:blipFill>
        <p:spPr>
          <a:xfrm>
            <a:off x="3613859" y="0"/>
            <a:ext cx="4961106"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36"/>
          <p:cNvPicPr preferRelativeResize="0"/>
          <p:nvPr/>
        </p:nvPicPr>
        <p:blipFill rotWithShape="1">
          <a:blip r:embed="rId3">
            <a:alphaModFix/>
          </a:blip>
          <a:srcRect b="0" l="0" r="0" t="0"/>
          <a:stretch/>
        </p:blipFill>
        <p:spPr>
          <a:xfrm>
            <a:off x="1217612" y="152400"/>
            <a:ext cx="5080927" cy="6858000"/>
          </a:xfrm>
          <a:prstGeom prst="rect">
            <a:avLst/>
          </a:prstGeom>
          <a:noFill/>
          <a:ln>
            <a:noFill/>
          </a:ln>
        </p:spPr>
      </p:pic>
      <p:pic>
        <p:nvPicPr>
          <p:cNvPr id="272" name="Google Shape;272;p36"/>
          <p:cNvPicPr preferRelativeResize="0"/>
          <p:nvPr/>
        </p:nvPicPr>
        <p:blipFill rotWithShape="1">
          <a:blip r:embed="rId4">
            <a:alphaModFix/>
          </a:blip>
          <a:srcRect b="0" l="0" r="0" t="0"/>
          <a:stretch/>
        </p:blipFill>
        <p:spPr>
          <a:xfrm>
            <a:off x="6298539" y="152400"/>
            <a:ext cx="5518254"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37"/>
          <p:cNvPicPr preferRelativeResize="0"/>
          <p:nvPr/>
        </p:nvPicPr>
        <p:blipFill rotWithShape="1">
          <a:blip r:embed="rId3">
            <a:alphaModFix/>
          </a:blip>
          <a:srcRect b="0" l="0" r="0" t="0"/>
          <a:stretch/>
        </p:blipFill>
        <p:spPr>
          <a:xfrm>
            <a:off x="1370012" y="0"/>
            <a:ext cx="5131046" cy="6858000"/>
          </a:xfrm>
          <a:prstGeom prst="rect">
            <a:avLst/>
          </a:prstGeom>
          <a:noFill/>
          <a:ln>
            <a:noFill/>
          </a:ln>
        </p:spPr>
      </p:pic>
      <p:pic>
        <p:nvPicPr>
          <p:cNvPr id="279" name="Google Shape;279;p37"/>
          <p:cNvPicPr preferRelativeResize="0"/>
          <p:nvPr/>
        </p:nvPicPr>
        <p:blipFill rotWithShape="1">
          <a:blip r:embed="rId4">
            <a:alphaModFix/>
          </a:blip>
          <a:srcRect b="0" l="0" r="0" t="0"/>
          <a:stretch/>
        </p:blipFill>
        <p:spPr>
          <a:xfrm>
            <a:off x="6501058" y="0"/>
            <a:ext cx="531607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8"/>
          <p:cNvPicPr preferRelativeResize="0"/>
          <p:nvPr/>
        </p:nvPicPr>
        <p:blipFill rotWithShape="1">
          <a:blip r:embed="rId3">
            <a:alphaModFix/>
          </a:blip>
          <a:srcRect b="0" l="0" r="0" t="0"/>
          <a:stretch/>
        </p:blipFill>
        <p:spPr>
          <a:xfrm>
            <a:off x="3507547" y="0"/>
            <a:ext cx="517373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39"/>
          <p:cNvPicPr preferRelativeResize="0"/>
          <p:nvPr/>
        </p:nvPicPr>
        <p:blipFill rotWithShape="1">
          <a:blip r:embed="rId3">
            <a:alphaModFix/>
          </a:blip>
          <a:srcRect b="0" l="0" r="0" t="0"/>
          <a:stretch/>
        </p:blipFill>
        <p:spPr>
          <a:xfrm>
            <a:off x="2360612" y="0"/>
            <a:ext cx="7392432" cy="649695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Ask the important questions</a:t>
            </a:r>
            <a:endParaRPr>
              <a:solidFill>
                <a:srgbClr val="002060"/>
              </a:solidFill>
            </a:endParaRPr>
          </a:p>
        </p:txBody>
      </p:sp>
      <p:sp>
        <p:nvSpPr>
          <p:cNvPr id="296" name="Google Shape;296;p40"/>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00"/>
              <a:buChar char="▪"/>
            </a:pPr>
            <a:r>
              <a:rPr lang="en-US">
                <a:solidFill>
                  <a:srgbClr val="002060"/>
                </a:solidFill>
              </a:rPr>
              <a:t>Why did you mark yourself there?</a:t>
            </a:r>
            <a:endParaRPr/>
          </a:p>
          <a:p>
            <a:pPr indent="-274320" lvl="0" marL="274320" rtl="0" algn="l">
              <a:lnSpc>
                <a:spcPct val="90000"/>
              </a:lnSpc>
              <a:spcBef>
                <a:spcPts val="1800"/>
              </a:spcBef>
              <a:spcAft>
                <a:spcPts val="0"/>
              </a:spcAft>
              <a:buSzPts val="2400"/>
              <a:buChar char="▪"/>
            </a:pPr>
            <a:r>
              <a:rPr lang="en-US">
                <a:solidFill>
                  <a:srgbClr val="002060"/>
                </a:solidFill>
              </a:rPr>
              <a:t>Why didn’t you mark yourself higher?</a:t>
            </a:r>
            <a:endParaRPr/>
          </a:p>
          <a:p>
            <a:pPr indent="-274320" lvl="0" marL="274320" rtl="0" algn="l">
              <a:lnSpc>
                <a:spcPct val="90000"/>
              </a:lnSpc>
              <a:spcBef>
                <a:spcPts val="1800"/>
              </a:spcBef>
              <a:spcAft>
                <a:spcPts val="0"/>
              </a:spcAft>
              <a:buSzPts val="2400"/>
              <a:buChar char="▪"/>
            </a:pPr>
            <a:r>
              <a:rPr lang="en-US">
                <a:solidFill>
                  <a:srgbClr val="002060"/>
                </a:solidFill>
              </a:rPr>
              <a:t>Why did you not mark yourself lower?</a:t>
            </a:r>
            <a:endParaRPr/>
          </a:p>
          <a:p>
            <a:pPr indent="-274320" lvl="0" marL="274320" rtl="0" algn="l">
              <a:lnSpc>
                <a:spcPct val="90000"/>
              </a:lnSpc>
              <a:spcBef>
                <a:spcPts val="1800"/>
              </a:spcBef>
              <a:spcAft>
                <a:spcPts val="0"/>
              </a:spcAft>
              <a:buSzPts val="2400"/>
              <a:buChar char="▪"/>
            </a:pPr>
            <a:r>
              <a:rPr lang="en-US">
                <a:solidFill>
                  <a:srgbClr val="002060"/>
                </a:solidFill>
              </a:rPr>
              <a:t>What is preventing you from being more towards a 10?</a:t>
            </a:r>
            <a:endParaRPr/>
          </a:p>
          <a:p>
            <a:pPr indent="-274320" lvl="0" marL="274320" rtl="0" algn="l">
              <a:lnSpc>
                <a:spcPct val="90000"/>
              </a:lnSpc>
              <a:spcBef>
                <a:spcPts val="1800"/>
              </a:spcBef>
              <a:spcAft>
                <a:spcPts val="0"/>
              </a:spcAft>
              <a:buSzPts val="2400"/>
              <a:buChar char="▪"/>
            </a:pPr>
            <a:r>
              <a:rPr lang="en-US">
                <a:solidFill>
                  <a:srgbClr val="002060"/>
                </a:solidFill>
              </a:rPr>
              <a:t>Is there anything we can set up that will help you take the next step?</a:t>
            </a:r>
            <a:endParaRPr/>
          </a:p>
          <a:p>
            <a:pPr indent="-274320" lvl="0" marL="274320" rtl="0" algn="l">
              <a:lnSpc>
                <a:spcPct val="90000"/>
              </a:lnSpc>
              <a:spcBef>
                <a:spcPts val="1800"/>
              </a:spcBef>
              <a:spcAft>
                <a:spcPts val="0"/>
              </a:spcAft>
              <a:buSzPts val="2400"/>
              <a:buChar char="▪"/>
            </a:pPr>
            <a:r>
              <a:rPr lang="en-US">
                <a:solidFill>
                  <a:srgbClr val="002060"/>
                </a:solidFill>
              </a:rPr>
              <a:t>What helped you get all the way to 10?</a:t>
            </a:r>
            <a:endParaRPr/>
          </a:p>
          <a:p>
            <a:pPr indent="-274320" lvl="0" marL="274320" rtl="0" algn="l">
              <a:lnSpc>
                <a:spcPct val="90000"/>
              </a:lnSpc>
              <a:spcBef>
                <a:spcPts val="1800"/>
              </a:spcBef>
              <a:spcAft>
                <a:spcPts val="0"/>
              </a:spcAft>
              <a:buSzPts val="2400"/>
              <a:buChar char="▪"/>
            </a:pPr>
            <a:r>
              <a:rPr lang="en-US">
                <a:solidFill>
                  <a:srgbClr val="002060"/>
                </a:solidFill>
              </a:rPr>
              <a:t>How do you feel now that you are at 10?</a:t>
            </a:r>
            <a:endParaRPr>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1"/>
          <p:cNvPicPr preferRelativeResize="0"/>
          <p:nvPr/>
        </p:nvPicPr>
        <p:blipFill rotWithShape="1">
          <a:blip r:embed="rId3">
            <a:alphaModFix/>
          </a:blip>
          <a:srcRect b="0" l="0" r="0" t="0"/>
          <a:stretch/>
        </p:blipFill>
        <p:spPr>
          <a:xfrm>
            <a:off x="3681258" y="0"/>
            <a:ext cx="4826308"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5"/>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About Me</a:t>
            </a:r>
            <a:endParaRPr>
              <a:solidFill>
                <a:srgbClr val="002060"/>
              </a:solidFill>
            </a:endParaRPr>
          </a:p>
        </p:txBody>
      </p:sp>
      <p:sp>
        <p:nvSpPr>
          <p:cNvPr id="129" name="Google Shape;129;p15"/>
          <p:cNvSpPr txBox="1"/>
          <p:nvPr>
            <p:ph idx="1" type="body"/>
          </p:nvPr>
        </p:nvSpPr>
        <p:spPr>
          <a:xfrm>
            <a:off x="684212"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80000"/>
              </a:lnSpc>
              <a:spcBef>
                <a:spcPts val="0"/>
              </a:spcBef>
              <a:spcAft>
                <a:spcPts val="0"/>
              </a:spcAft>
              <a:buSzPts val="2000"/>
              <a:buChar char="▪"/>
            </a:pPr>
            <a:r>
              <a:rPr lang="en-US" sz="2000">
                <a:solidFill>
                  <a:srgbClr val="002060"/>
                </a:solidFill>
              </a:rPr>
              <a:t>Grew up in Lewis County (northeastern Kentucky)</a:t>
            </a:r>
            <a:endParaRPr/>
          </a:p>
          <a:p>
            <a:pPr indent="-274320" lvl="0" marL="274320" rtl="0" algn="l">
              <a:lnSpc>
                <a:spcPct val="80000"/>
              </a:lnSpc>
              <a:spcBef>
                <a:spcPts val="1800"/>
              </a:spcBef>
              <a:spcAft>
                <a:spcPts val="0"/>
              </a:spcAft>
              <a:buSzPts val="2000"/>
              <a:buChar char="▪"/>
            </a:pPr>
            <a:r>
              <a:rPr lang="en-US" sz="2000">
                <a:solidFill>
                  <a:srgbClr val="002060"/>
                </a:solidFill>
              </a:rPr>
              <a:t>Mom and wife (Emily, 20, Emerson, 13, Carter, 10)</a:t>
            </a:r>
            <a:endParaRPr/>
          </a:p>
          <a:p>
            <a:pPr indent="-274320" lvl="0" marL="274320" rtl="0" algn="l">
              <a:lnSpc>
                <a:spcPct val="80000"/>
              </a:lnSpc>
              <a:spcBef>
                <a:spcPts val="1800"/>
              </a:spcBef>
              <a:spcAft>
                <a:spcPts val="0"/>
              </a:spcAft>
              <a:buSzPts val="2000"/>
              <a:buChar char="▪"/>
            </a:pPr>
            <a:r>
              <a:rPr lang="en-US" sz="2000">
                <a:solidFill>
                  <a:srgbClr val="002060"/>
                </a:solidFill>
              </a:rPr>
              <a:t>Former teacher/librarian </a:t>
            </a:r>
            <a:endParaRPr/>
          </a:p>
          <a:p>
            <a:pPr indent="-274320" lvl="0" marL="274320" rtl="0" algn="l">
              <a:lnSpc>
                <a:spcPct val="80000"/>
              </a:lnSpc>
              <a:spcBef>
                <a:spcPts val="1800"/>
              </a:spcBef>
              <a:spcAft>
                <a:spcPts val="0"/>
              </a:spcAft>
              <a:buSzPts val="2000"/>
              <a:buChar char="▪"/>
            </a:pPr>
            <a:r>
              <a:rPr lang="en-US" sz="2000">
                <a:solidFill>
                  <a:srgbClr val="002060"/>
                </a:solidFill>
              </a:rPr>
              <a:t>Graduated from Morehead State University with BA in Education and the University of Kentucky with a MS in Library Science</a:t>
            </a:r>
            <a:endParaRPr/>
          </a:p>
          <a:p>
            <a:pPr indent="-274320" lvl="0" marL="274320" rtl="0" algn="l">
              <a:lnSpc>
                <a:spcPct val="80000"/>
              </a:lnSpc>
              <a:spcBef>
                <a:spcPts val="1800"/>
              </a:spcBef>
              <a:spcAft>
                <a:spcPts val="0"/>
              </a:spcAft>
              <a:buSzPts val="2000"/>
              <a:buChar char="▪"/>
            </a:pPr>
            <a:r>
              <a:rPr lang="en-US" sz="2000">
                <a:solidFill>
                  <a:srgbClr val="002060"/>
                </a:solidFill>
              </a:rPr>
              <a:t>Currently a student at the University of the Cumberlands working toward a MA in Clinical Mental Health Counseling</a:t>
            </a:r>
            <a:endParaRPr/>
          </a:p>
          <a:p>
            <a:pPr indent="-274320" lvl="0" marL="274320" rtl="0" algn="l">
              <a:lnSpc>
                <a:spcPct val="80000"/>
              </a:lnSpc>
              <a:spcBef>
                <a:spcPts val="1800"/>
              </a:spcBef>
              <a:spcAft>
                <a:spcPts val="0"/>
              </a:spcAft>
              <a:buSzPts val="2000"/>
              <a:buChar char="▪"/>
            </a:pPr>
            <a:r>
              <a:rPr lang="en-US" sz="2000">
                <a:solidFill>
                  <a:srgbClr val="002060"/>
                </a:solidFill>
              </a:rPr>
              <a:t>Live in Lexington, KY</a:t>
            </a:r>
            <a:endParaRPr/>
          </a:p>
          <a:p>
            <a:pPr indent="-274320" lvl="0" marL="274320" rtl="0" algn="l">
              <a:lnSpc>
                <a:spcPct val="80000"/>
              </a:lnSpc>
              <a:spcBef>
                <a:spcPts val="1800"/>
              </a:spcBef>
              <a:spcAft>
                <a:spcPts val="0"/>
              </a:spcAft>
              <a:buSzPts val="2000"/>
              <a:buChar char="▪"/>
            </a:pPr>
            <a:r>
              <a:rPr lang="en-US" sz="2000">
                <a:solidFill>
                  <a:srgbClr val="002060"/>
                </a:solidFill>
              </a:rPr>
              <a:t>Former AmeriCorps member and current Senior Housing Specialist at HHCK</a:t>
            </a:r>
            <a:endParaRPr/>
          </a:p>
          <a:p>
            <a:pPr indent="-121920" lvl="0" marL="274320" rtl="0" algn="l">
              <a:lnSpc>
                <a:spcPct val="80000"/>
              </a:lnSpc>
              <a:spcBef>
                <a:spcPts val="1800"/>
              </a:spcBef>
              <a:spcAft>
                <a:spcPts val="0"/>
              </a:spcAft>
              <a:buSzPts val="2400"/>
              <a:buNone/>
            </a:pPr>
            <a:r>
              <a:t/>
            </a:r>
            <a:endParaRPr>
              <a:solidFill>
                <a:srgbClr val="002060"/>
              </a:solidFill>
            </a:endParaRPr>
          </a:p>
          <a:p>
            <a:pPr indent="0" lvl="0" marL="0" rtl="0" algn="l">
              <a:lnSpc>
                <a:spcPct val="80000"/>
              </a:lnSpc>
              <a:spcBef>
                <a:spcPts val="1800"/>
              </a:spcBef>
              <a:spcAft>
                <a:spcPts val="0"/>
              </a:spcAft>
              <a:buSzPts val="2400"/>
              <a:buNone/>
            </a:pPr>
            <a:r>
              <a:t/>
            </a:r>
            <a:endParaRPr>
              <a:solidFill>
                <a:srgbClr val="002060"/>
              </a:solidFill>
            </a:endParaRPr>
          </a:p>
          <a:p>
            <a:pPr indent="0" lvl="0" marL="0" rtl="0" algn="l">
              <a:lnSpc>
                <a:spcPct val="80000"/>
              </a:lnSpc>
              <a:spcBef>
                <a:spcPts val="1800"/>
              </a:spcBef>
              <a:spcAft>
                <a:spcPts val="0"/>
              </a:spcAft>
              <a:buSzPts val="2400"/>
              <a:buNone/>
            </a:pPr>
            <a:r>
              <a:t/>
            </a:r>
            <a:endParaRPr>
              <a:solidFill>
                <a:schemeClr val="dk2"/>
              </a:solidFill>
            </a:endParaRPr>
          </a:p>
          <a:p>
            <a:pPr indent="0" lvl="1" marL="320040" rtl="0" algn="l">
              <a:lnSpc>
                <a:spcPct val="80000"/>
              </a:lnSpc>
              <a:spcBef>
                <a:spcPts val="1000"/>
              </a:spcBef>
              <a:spcAft>
                <a:spcPts val="0"/>
              </a:spcAft>
              <a:buSzPts val="2000"/>
              <a:buNone/>
            </a:pPr>
            <a:r>
              <a:t/>
            </a:r>
            <a:endParaRPr/>
          </a:p>
          <a:p>
            <a:pPr indent="-121920" lvl="0" marL="274320" rtl="0" algn="l">
              <a:lnSpc>
                <a:spcPct val="80000"/>
              </a:lnSpc>
              <a:spcBef>
                <a:spcPts val="1800"/>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42"/>
          <p:cNvPicPr preferRelativeResize="0"/>
          <p:nvPr/>
        </p:nvPicPr>
        <p:blipFill rotWithShape="1">
          <a:blip r:embed="rId3">
            <a:alphaModFix/>
          </a:blip>
          <a:srcRect b="0" l="0" r="0" t="0"/>
          <a:stretch/>
        </p:blipFill>
        <p:spPr>
          <a:xfrm>
            <a:off x="931484" y="0"/>
            <a:ext cx="5086728" cy="6858000"/>
          </a:xfrm>
          <a:prstGeom prst="rect">
            <a:avLst/>
          </a:prstGeom>
          <a:noFill/>
          <a:ln>
            <a:noFill/>
          </a:ln>
        </p:spPr>
      </p:pic>
      <p:pic>
        <p:nvPicPr>
          <p:cNvPr id="308" name="Google Shape;308;p42"/>
          <p:cNvPicPr preferRelativeResize="0"/>
          <p:nvPr/>
        </p:nvPicPr>
        <p:blipFill rotWithShape="1">
          <a:blip r:embed="rId4">
            <a:alphaModFix/>
          </a:blip>
          <a:srcRect b="0" l="0" r="0" t="0"/>
          <a:stretch/>
        </p:blipFill>
        <p:spPr>
          <a:xfrm>
            <a:off x="6018212" y="0"/>
            <a:ext cx="5035534"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43"/>
          <p:cNvPicPr preferRelativeResize="0"/>
          <p:nvPr/>
        </p:nvPicPr>
        <p:blipFill rotWithShape="1">
          <a:blip r:embed="rId3">
            <a:alphaModFix/>
          </a:blip>
          <a:srcRect b="0" l="0" r="0" t="0"/>
          <a:stretch/>
        </p:blipFill>
        <p:spPr>
          <a:xfrm>
            <a:off x="1141412" y="0"/>
            <a:ext cx="5125453" cy="6858000"/>
          </a:xfrm>
          <a:prstGeom prst="rect">
            <a:avLst/>
          </a:prstGeom>
          <a:noFill/>
          <a:ln>
            <a:noFill/>
          </a:ln>
        </p:spPr>
      </p:pic>
      <p:pic>
        <p:nvPicPr>
          <p:cNvPr id="314" name="Google Shape;314;p43"/>
          <p:cNvPicPr preferRelativeResize="0"/>
          <p:nvPr/>
        </p:nvPicPr>
        <p:blipFill rotWithShape="1">
          <a:blip r:embed="rId4">
            <a:alphaModFix/>
          </a:blip>
          <a:srcRect b="0" l="0" r="0" t="0"/>
          <a:stretch/>
        </p:blipFill>
        <p:spPr>
          <a:xfrm>
            <a:off x="6266864" y="152400"/>
            <a:ext cx="4932947" cy="6705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4"/>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4000"/>
              <a:buFont typeface="Arial"/>
              <a:buNone/>
            </a:pPr>
            <a:r>
              <a:rPr lang="en-US" sz="4000">
                <a:solidFill>
                  <a:srgbClr val="002060"/>
                </a:solidFill>
              </a:rPr>
              <a:t>Documentation &amp; Organization</a:t>
            </a:r>
            <a:endParaRPr sz="4000">
              <a:solidFill>
                <a:srgbClr val="002060"/>
              </a:solidFill>
            </a:endParaRPr>
          </a:p>
        </p:txBody>
      </p:sp>
      <p:pic>
        <p:nvPicPr>
          <p:cNvPr id="321" name="Google Shape;321;p44"/>
          <p:cNvPicPr preferRelativeResize="0"/>
          <p:nvPr>
            <p:ph idx="1" type="body"/>
          </p:nvPr>
        </p:nvPicPr>
        <p:blipFill rotWithShape="1">
          <a:blip r:embed="rId3">
            <a:alphaModFix/>
          </a:blip>
          <a:srcRect b="0" l="0" r="0" t="0"/>
          <a:stretch/>
        </p:blipFill>
        <p:spPr>
          <a:xfrm>
            <a:off x="1141412" y="2057400"/>
            <a:ext cx="4513555" cy="2279650"/>
          </a:xfrm>
          <a:prstGeom prst="rect">
            <a:avLst/>
          </a:prstGeom>
          <a:noFill/>
          <a:ln>
            <a:noFill/>
          </a:ln>
        </p:spPr>
      </p:pic>
      <p:pic>
        <p:nvPicPr>
          <p:cNvPr id="322" name="Google Shape;322;p44"/>
          <p:cNvPicPr preferRelativeResize="0"/>
          <p:nvPr/>
        </p:nvPicPr>
        <p:blipFill rotWithShape="1">
          <a:blip r:embed="rId4">
            <a:alphaModFix/>
          </a:blip>
          <a:srcRect b="0" l="0" r="0" t="0"/>
          <a:stretch/>
        </p:blipFill>
        <p:spPr>
          <a:xfrm>
            <a:off x="6551612" y="3080267"/>
            <a:ext cx="3810000" cy="27622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5"/>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Organization</a:t>
            </a:r>
            <a:endParaRPr>
              <a:solidFill>
                <a:srgbClr val="002060"/>
              </a:solidFill>
            </a:endParaRPr>
          </a:p>
        </p:txBody>
      </p:sp>
      <p:sp>
        <p:nvSpPr>
          <p:cNvPr id="329" name="Google Shape;329;p45"/>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00"/>
              <a:buChar char="▪"/>
            </a:pPr>
            <a:r>
              <a:rPr lang="en-US">
                <a:solidFill>
                  <a:srgbClr val="002060"/>
                </a:solidFill>
              </a:rPr>
              <a:t>Have an individual case management file for each client</a:t>
            </a:r>
            <a:endParaRPr/>
          </a:p>
          <a:p>
            <a:pPr indent="-274320" lvl="0" marL="274320" rtl="0" algn="l">
              <a:lnSpc>
                <a:spcPct val="90000"/>
              </a:lnSpc>
              <a:spcBef>
                <a:spcPts val="1800"/>
              </a:spcBef>
              <a:spcAft>
                <a:spcPts val="0"/>
              </a:spcAft>
              <a:buSzPts val="2400"/>
              <a:buChar char="▪"/>
            </a:pPr>
            <a:r>
              <a:rPr lang="en-US">
                <a:solidFill>
                  <a:srgbClr val="002060"/>
                </a:solidFill>
              </a:rPr>
              <a:t>Provide each client with a folder, binder, file, etc. to organize important documents and tools they have completed during home visits</a:t>
            </a:r>
            <a:endParaRPr/>
          </a:p>
          <a:p>
            <a:pPr indent="-274320" lvl="0" marL="274320" rtl="0" algn="l">
              <a:lnSpc>
                <a:spcPct val="90000"/>
              </a:lnSpc>
              <a:spcBef>
                <a:spcPts val="1800"/>
              </a:spcBef>
              <a:spcAft>
                <a:spcPts val="0"/>
              </a:spcAft>
              <a:buSzPts val="2400"/>
              <a:buChar char="▪"/>
            </a:pPr>
            <a:r>
              <a:rPr lang="en-US">
                <a:solidFill>
                  <a:srgbClr val="002060"/>
                </a:solidFill>
              </a:rPr>
              <a:t>Make sure clients have a way to keep track of home visits: (ex: wall calendar, phone calendar, marker board, post it notes)</a:t>
            </a:r>
            <a:endParaRPr/>
          </a:p>
          <a:p>
            <a:pPr indent="-274320" lvl="0" marL="274320" rtl="0" algn="l">
              <a:lnSpc>
                <a:spcPct val="90000"/>
              </a:lnSpc>
              <a:spcBef>
                <a:spcPts val="1800"/>
              </a:spcBef>
              <a:spcAft>
                <a:spcPts val="0"/>
              </a:spcAft>
              <a:buSzPts val="2400"/>
              <a:buChar char="▪"/>
            </a:pPr>
            <a:r>
              <a:rPr lang="en-US">
                <a:solidFill>
                  <a:srgbClr val="002060"/>
                </a:solidFill>
              </a:rPr>
              <a:t>Keep a spreadsheet with contact information and update regularly</a:t>
            </a:r>
            <a:endParaRPr>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6"/>
          <p:cNvSpPr txBox="1"/>
          <p:nvPr>
            <p:ph type="title"/>
          </p:nvPr>
        </p:nvSpPr>
        <p:spPr>
          <a:xfrm>
            <a:off x="74612" y="152400"/>
            <a:ext cx="9143538" cy="762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Documentation</a:t>
            </a:r>
            <a:endParaRPr>
              <a:solidFill>
                <a:srgbClr val="002060"/>
              </a:solidFill>
            </a:endParaRPr>
          </a:p>
        </p:txBody>
      </p:sp>
      <p:pic>
        <p:nvPicPr>
          <p:cNvPr id="336" name="Google Shape;336;p46"/>
          <p:cNvPicPr preferRelativeResize="0"/>
          <p:nvPr/>
        </p:nvPicPr>
        <p:blipFill rotWithShape="1">
          <a:blip r:embed="rId3">
            <a:alphaModFix/>
          </a:blip>
          <a:srcRect b="0" l="0" r="0" t="0"/>
          <a:stretch/>
        </p:blipFill>
        <p:spPr>
          <a:xfrm>
            <a:off x="3072858" y="0"/>
            <a:ext cx="6043108"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17905" y="381000"/>
            <a:ext cx="9143538" cy="533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Documentation</a:t>
            </a:r>
            <a:endParaRPr>
              <a:solidFill>
                <a:srgbClr val="002060"/>
              </a:solidFill>
            </a:endParaRPr>
          </a:p>
        </p:txBody>
      </p:sp>
      <p:pic>
        <p:nvPicPr>
          <p:cNvPr id="343" name="Google Shape;343;p47"/>
          <p:cNvPicPr preferRelativeResize="0"/>
          <p:nvPr/>
        </p:nvPicPr>
        <p:blipFill rotWithShape="1">
          <a:blip r:embed="rId3">
            <a:alphaModFix/>
          </a:blip>
          <a:srcRect b="0" l="0" r="0" t="0"/>
          <a:stretch/>
        </p:blipFill>
        <p:spPr>
          <a:xfrm>
            <a:off x="3004544" y="0"/>
            <a:ext cx="6179736"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150812" y="381000"/>
            <a:ext cx="9143538" cy="533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Documentation</a:t>
            </a:r>
            <a:endParaRPr>
              <a:solidFill>
                <a:srgbClr val="002060"/>
              </a:solidFill>
            </a:endParaRPr>
          </a:p>
        </p:txBody>
      </p:sp>
      <p:pic>
        <p:nvPicPr>
          <p:cNvPr id="349" name="Google Shape;349;p48"/>
          <p:cNvPicPr preferRelativeResize="0"/>
          <p:nvPr/>
        </p:nvPicPr>
        <p:blipFill rotWithShape="1">
          <a:blip r:embed="rId3">
            <a:alphaModFix/>
          </a:blip>
          <a:srcRect b="0" l="0" r="0" t="0"/>
          <a:stretch/>
        </p:blipFill>
        <p:spPr>
          <a:xfrm>
            <a:off x="1903412" y="914400"/>
            <a:ext cx="8305800" cy="59868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9"/>
          <p:cNvSpPr txBox="1"/>
          <p:nvPr>
            <p:ph type="title"/>
          </p:nvPr>
        </p:nvSpPr>
        <p:spPr>
          <a:xfrm>
            <a:off x="1522876" y="4572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Final Tips</a:t>
            </a:r>
            <a:endParaRPr>
              <a:solidFill>
                <a:srgbClr val="002060"/>
              </a:solidFill>
            </a:endParaRPr>
          </a:p>
        </p:txBody>
      </p:sp>
      <p:sp>
        <p:nvSpPr>
          <p:cNvPr id="356" name="Google Shape;356;p49"/>
          <p:cNvSpPr txBox="1"/>
          <p:nvPr>
            <p:ph idx="1" type="body"/>
          </p:nvPr>
        </p:nvSpPr>
        <p:spPr>
          <a:xfrm>
            <a:off x="1522876" y="1676400"/>
            <a:ext cx="9143538" cy="4572000"/>
          </a:xfrm>
          <a:prstGeom prst="rect">
            <a:avLst/>
          </a:prstGeom>
          <a:noFill/>
          <a:ln>
            <a:noFill/>
          </a:ln>
        </p:spPr>
        <p:txBody>
          <a:bodyPr anchorCtr="0" anchor="t" bIns="45700" lIns="91425" spcFirstLastPara="1" rIns="91425" wrap="square" tIns="45700">
            <a:noAutofit/>
          </a:bodyPr>
          <a:lstStyle/>
          <a:p>
            <a:pPr indent="-274320" lvl="0" marL="274320" rtl="0" algn="l">
              <a:lnSpc>
                <a:spcPct val="70000"/>
              </a:lnSpc>
              <a:spcBef>
                <a:spcPts val="0"/>
              </a:spcBef>
              <a:spcAft>
                <a:spcPts val="0"/>
              </a:spcAft>
              <a:buSzPts val="2400"/>
              <a:buChar char="▪"/>
            </a:pPr>
            <a:r>
              <a:rPr lang="en-US" sz="2400">
                <a:solidFill>
                  <a:srgbClr val="002060"/>
                </a:solidFill>
              </a:rPr>
              <a:t>Be flexible</a:t>
            </a:r>
            <a:endParaRPr/>
          </a:p>
          <a:p>
            <a:pPr indent="-274320" lvl="0" marL="274320" rtl="0" algn="l">
              <a:lnSpc>
                <a:spcPct val="70000"/>
              </a:lnSpc>
              <a:spcBef>
                <a:spcPts val="1800"/>
              </a:spcBef>
              <a:spcAft>
                <a:spcPts val="0"/>
              </a:spcAft>
              <a:buSzPts val="2400"/>
              <a:buChar char="▪"/>
            </a:pPr>
            <a:r>
              <a:rPr lang="en-US" sz="2400">
                <a:solidFill>
                  <a:srgbClr val="002060"/>
                </a:solidFill>
              </a:rPr>
              <a:t>Stay organized</a:t>
            </a:r>
            <a:endParaRPr/>
          </a:p>
          <a:p>
            <a:pPr indent="-274320" lvl="0" marL="274320" rtl="0" algn="l">
              <a:lnSpc>
                <a:spcPct val="70000"/>
              </a:lnSpc>
              <a:spcBef>
                <a:spcPts val="1800"/>
              </a:spcBef>
              <a:spcAft>
                <a:spcPts val="0"/>
              </a:spcAft>
              <a:buSzPts val="2400"/>
              <a:buChar char="▪"/>
            </a:pPr>
            <a:r>
              <a:rPr lang="en-US" sz="2400">
                <a:solidFill>
                  <a:srgbClr val="002060"/>
                </a:solidFill>
              </a:rPr>
              <a:t>Remind clients about home visits via call, text, email, or mail. (Model respect for your client’s time. Apologize if late, etc.)</a:t>
            </a:r>
            <a:endParaRPr/>
          </a:p>
          <a:p>
            <a:pPr indent="-274320" lvl="0" marL="274320" rtl="0" algn="l">
              <a:lnSpc>
                <a:spcPct val="70000"/>
              </a:lnSpc>
              <a:spcBef>
                <a:spcPts val="1800"/>
              </a:spcBef>
              <a:spcAft>
                <a:spcPts val="0"/>
              </a:spcAft>
              <a:buSzPts val="2400"/>
              <a:buChar char="▪"/>
            </a:pPr>
            <a:r>
              <a:rPr lang="en-US" sz="2400">
                <a:solidFill>
                  <a:srgbClr val="002060"/>
                </a:solidFill>
              </a:rPr>
              <a:t>Set </a:t>
            </a:r>
            <a:r>
              <a:rPr lang="en-US" sz="2400">
                <a:solidFill>
                  <a:srgbClr val="002060"/>
                </a:solidFill>
                <a:latin typeface="Arial"/>
                <a:ea typeface="Arial"/>
                <a:cs typeface="Arial"/>
                <a:sym typeface="Arial"/>
              </a:rPr>
              <a:t>boundaries</a:t>
            </a:r>
            <a:endParaRPr/>
          </a:p>
          <a:p>
            <a:pPr indent="-274320" lvl="0" marL="274320" rtl="0" algn="l">
              <a:lnSpc>
                <a:spcPct val="70000"/>
              </a:lnSpc>
              <a:spcBef>
                <a:spcPts val="1800"/>
              </a:spcBef>
              <a:spcAft>
                <a:spcPts val="0"/>
              </a:spcAft>
              <a:buSzPts val="2400"/>
              <a:buChar char="▪"/>
            </a:pPr>
            <a:r>
              <a:rPr lang="en-US" sz="2400">
                <a:solidFill>
                  <a:srgbClr val="002060"/>
                </a:solidFill>
              </a:rPr>
              <a:t>Communicate and use teamwork to problem solve difficult situations</a:t>
            </a:r>
            <a:endParaRPr/>
          </a:p>
          <a:p>
            <a:pPr indent="-274320" lvl="0" marL="274320" rtl="0" algn="l">
              <a:lnSpc>
                <a:spcPct val="70000"/>
              </a:lnSpc>
              <a:spcBef>
                <a:spcPts val="1800"/>
              </a:spcBef>
              <a:spcAft>
                <a:spcPts val="0"/>
              </a:spcAft>
              <a:buSzPts val="2400"/>
              <a:buChar char="▪"/>
            </a:pPr>
            <a:r>
              <a:rPr lang="en-US" sz="2400">
                <a:solidFill>
                  <a:srgbClr val="002060"/>
                </a:solidFill>
              </a:rPr>
              <a:t>Have templates saved for missed appointments and reminders</a:t>
            </a:r>
            <a:endParaRPr/>
          </a:p>
          <a:p>
            <a:pPr indent="-274320" lvl="0" marL="274320" rtl="0" algn="l">
              <a:lnSpc>
                <a:spcPct val="70000"/>
              </a:lnSpc>
              <a:spcBef>
                <a:spcPts val="1800"/>
              </a:spcBef>
              <a:spcAft>
                <a:spcPts val="0"/>
              </a:spcAft>
              <a:buSzPts val="2400"/>
              <a:buChar char="▪"/>
            </a:pPr>
            <a:r>
              <a:rPr lang="en-US" sz="2400">
                <a:solidFill>
                  <a:srgbClr val="002060"/>
                </a:solidFill>
              </a:rPr>
              <a:t>Make it a habit to update client contact info at each visit. (phone numbers)</a:t>
            </a:r>
            <a:endParaRPr sz="2400">
              <a:solidFill>
                <a:srgbClr val="002060"/>
              </a:solidFill>
            </a:endParaRPr>
          </a:p>
          <a:p>
            <a:pPr indent="-274320" lvl="0" marL="274320" rtl="0" algn="l">
              <a:lnSpc>
                <a:spcPct val="70000"/>
              </a:lnSpc>
              <a:spcBef>
                <a:spcPts val="1800"/>
              </a:spcBef>
              <a:spcAft>
                <a:spcPts val="0"/>
              </a:spcAft>
              <a:buSzPts val="2400"/>
              <a:buChar char="▪"/>
            </a:pPr>
            <a:r>
              <a:rPr lang="en-US" sz="2400">
                <a:solidFill>
                  <a:srgbClr val="002060"/>
                </a:solidFill>
              </a:rPr>
              <a:t>Always schedule yourself a break</a:t>
            </a:r>
            <a:endParaRPr sz="600">
              <a:solidFill>
                <a:srgbClr val="002060"/>
              </a:solidFill>
            </a:endParaRPr>
          </a:p>
          <a:p>
            <a:pPr indent="-236220" lvl="0" marL="274320" rtl="0" algn="l">
              <a:lnSpc>
                <a:spcPct val="70000"/>
              </a:lnSpc>
              <a:spcBef>
                <a:spcPts val="1800"/>
              </a:spcBef>
              <a:spcAft>
                <a:spcPts val="0"/>
              </a:spcAft>
              <a:buSzPts val="600"/>
              <a:buNone/>
            </a:pPr>
            <a:r>
              <a:t/>
            </a:r>
            <a:endParaRPr sz="600">
              <a:solidFill>
                <a:srgbClr val="002060"/>
              </a:solidFill>
            </a:endParaRPr>
          </a:p>
          <a:p>
            <a:pPr indent="0" lvl="0" marL="0" rtl="0" algn="l">
              <a:lnSpc>
                <a:spcPct val="70000"/>
              </a:lnSpc>
              <a:spcBef>
                <a:spcPts val="1800"/>
              </a:spcBef>
              <a:spcAft>
                <a:spcPts val="0"/>
              </a:spcAft>
              <a:buSzPts val="600"/>
              <a:buNone/>
            </a:pPr>
            <a:r>
              <a:rPr lang="en-US" sz="600">
                <a:solidFill>
                  <a:srgbClr val="002060"/>
                </a:solidFill>
              </a:rPr>
              <a:t> </a:t>
            </a:r>
            <a:endParaRPr/>
          </a:p>
          <a:p>
            <a:pPr indent="-236220" lvl="0" marL="274320" rtl="0" algn="l">
              <a:lnSpc>
                <a:spcPct val="70000"/>
              </a:lnSpc>
              <a:spcBef>
                <a:spcPts val="1800"/>
              </a:spcBef>
              <a:spcAft>
                <a:spcPts val="0"/>
              </a:spcAft>
              <a:buSzPts val="600"/>
              <a:buNone/>
            </a:pPr>
            <a:r>
              <a:t/>
            </a:r>
            <a:endParaRPr sz="600">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50"/>
          <p:cNvPicPr preferRelativeResize="0"/>
          <p:nvPr/>
        </p:nvPicPr>
        <p:blipFill rotWithShape="1">
          <a:blip r:embed="rId3">
            <a:alphaModFix/>
          </a:blip>
          <a:srcRect b="0" l="0" r="0" t="0"/>
          <a:stretch/>
        </p:blipFill>
        <p:spPr>
          <a:xfrm>
            <a:off x="1293812" y="609600"/>
            <a:ext cx="9482666" cy="5334000"/>
          </a:xfrm>
          <a:prstGeom prst="rect">
            <a:avLst/>
          </a:prstGeom>
          <a:noFill/>
          <a:ln>
            <a:noFill/>
          </a:ln>
        </p:spPr>
      </p:pic>
      <p:sp>
        <p:nvSpPr>
          <p:cNvPr id="362" name="Google Shape;362;p50"/>
          <p:cNvSpPr txBox="1"/>
          <p:nvPr>
            <p:ph type="title"/>
          </p:nvPr>
        </p:nvSpPr>
        <p:spPr>
          <a:xfrm>
            <a:off x="531812" y="5867400"/>
            <a:ext cx="9143538" cy="457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25B13"/>
              </a:buClr>
              <a:buSzPts val="1800"/>
              <a:buFont typeface="Arial"/>
              <a:buNone/>
            </a:pPr>
            <a:r>
              <a:rPr lang="en-US" sz="1800" u="sng">
                <a:solidFill>
                  <a:schemeClr val="hlink"/>
                </a:solidFill>
                <a:hlinkClick r:id="rId4"/>
              </a:rPr>
              <a:t>Compassion Fatigue and Vicarious Trauma</a:t>
            </a:r>
            <a:endParaRPr sz="1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1"/>
          <p:cNvSpPr txBox="1"/>
          <p:nvPr>
            <p:ph type="title"/>
          </p:nvPr>
        </p:nvSpPr>
        <p:spPr>
          <a:xfrm>
            <a:off x="1370012" y="381000"/>
            <a:ext cx="9143538" cy="65734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Practice Self-Care!</a:t>
            </a:r>
            <a:endParaRPr>
              <a:solidFill>
                <a:srgbClr val="002060"/>
              </a:solidFill>
            </a:endParaRPr>
          </a:p>
        </p:txBody>
      </p:sp>
      <p:pic>
        <p:nvPicPr>
          <p:cNvPr id="369" name="Google Shape;369;p51"/>
          <p:cNvPicPr preferRelativeResize="0"/>
          <p:nvPr/>
        </p:nvPicPr>
        <p:blipFill rotWithShape="1">
          <a:blip r:embed="rId3">
            <a:alphaModFix/>
          </a:blip>
          <a:srcRect b="0" l="0" r="0" t="0"/>
          <a:stretch/>
        </p:blipFill>
        <p:spPr>
          <a:xfrm>
            <a:off x="8837612" y="2400300"/>
            <a:ext cx="2905124" cy="3733493"/>
          </a:xfrm>
          <a:prstGeom prst="rect">
            <a:avLst/>
          </a:prstGeom>
          <a:noFill/>
          <a:ln>
            <a:noFill/>
          </a:ln>
        </p:spPr>
      </p:pic>
      <p:pic>
        <p:nvPicPr>
          <p:cNvPr id="370" name="Google Shape;370;p51"/>
          <p:cNvPicPr preferRelativeResize="0"/>
          <p:nvPr/>
        </p:nvPicPr>
        <p:blipFill rotWithShape="1">
          <a:blip r:embed="rId4">
            <a:alphaModFix/>
          </a:blip>
          <a:srcRect b="0" l="0" r="0" t="0"/>
          <a:stretch/>
        </p:blipFill>
        <p:spPr>
          <a:xfrm>
            <a:off x="1546484" y="2609850"/>
            <a:ext cx="4907797" cy="3619500"/>
          </a:xfrm>
          <a:prstGeom prst="rect">
            <a:avLst/>
          </a:prstGeom>
          <a:noFill/>
          <a:ln>
            <a:noFill/>
          </a:ln>
        </p:spPr>
      </p:pic>
      <p:pic>
        <p:nvPicPr>
          <p:cNvPr id="371" name="Google Shape;371;p51"/>
          <p:cNvPicPr preferRelativeResize="0"/>
          <p:nvPr/>
        </p:nvPicPr>
        <p:blipFill rotWithShape="1">
          <a:blip r:embed="rId5">
            <a:alphaModFix/>
          </a:blip>
          <a:srcRect b="0" l="0" r="0" t="0"/>
          <a:stretch/>
        </p:blipFill>
        <p:spPr>
          <a:xfrm>
            <a:off x="293222" y="381000"/>
            <a:ext cx="2972158" cy="4038600"/>
          </a:xfrm>
          <a:prstGeom prst="rect">
            <a:avLst/>
          </a:prstGeom>
          <a:noFill/>
          <a:ln>
            <a:noFill/>
          </a:ln>
        </p:spPr>
      </p:pic>
      <p:pic>
        <p:nvPicPr>
          <p:cNvPr id="372" name="Google Shape;372;p51"/>
          <p:cNvPicPr preferRelativeResize="0"/>
          <p:nvPr/>
        </p:nvPicPr>
        <p:blipFill rotWithShape="1">
          <a:blip r:embed="rId6">
            <a:alphaModFix/>
          </a:blip>
          <a:srcRect b="0" l="0" r="0" t="0"/>
          <a:stretch/>
        </p:blipFill>
        <p:spPr>
          <a:xfrm>
            <a:off x="5943124" y="1028086"/>
            <a:ext cx="3276600" cy="239089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6"/>
          <p:cNvPicPr preferRelativeResize="0"/>
          <p:nvPr/>
        </p:nvPicPr>
        <p:blipFill rotWithShape="1">
          <a:blip r:embed="rId3">
            <a:alphaModFix/>
          </a:blip>
          <a:srcRect b="0" l="0" r="0" t="0"/>
          <a:stretch/>
        </p:blipFill>
        <p:spPr>
          <a:xfrm>
            <a:off x="7199955" y="-13431"/>
            <a:ext cx="3486150" cy="4392000"/>
          </a:xfrm>
          <a:prstGeom prst="rect">
            <a:avLst/>
          </a:prstGeom>
          <a:noFill/>
          <a:ln>
            <a:noFill/>
          </a:ln>
        </p:spPr>
      </p:pic>
      <p:pic>
        <p:nvPicPr>
          <p:cNvPr id="135" name="Google Shape;135;p16"/>
          <p:cNvPicPr preferRelativeResize="0"/>
          <p:nvPr/>
        </p:nvPicPr>
        <p:blipFill rotWithShape="1">
          <a:blip r:embed="rId4">
            <a:alphaModFix/>
          </a:blip>
          <a:srcRect b="0" l="0" r="0" t="0"/>
          <a:stretch/>
        </p:blipFill>
        <p:spPr>
          <a:xfrm>
            <a:off x="7199955" y="2775564"/>
            <a:ext cx="2499718" cy="3440472"/>
          </a:xfrm>
          <a:prstGeom prst="rect">
            <a:avLst/>
          </a:prstGeom>
          <a:noFill/>
          <a:ln>
            <a:noFill/>
          </a:ln>
        </p:spPr>
      </p:pic>
      <p:pic>
        <p:nvPicPr>
          <p:cNvPr id="136" name="Google Shape;136;p16"/>
          <p:cNvPicPr preferRelativeResize="0"/>
          <p:nvPr/>
        </p:nvPicPr>
        <p:blipFill rotWithShape="1">
          <a:blip r:embed="rId5">
            <a:alphaModFix/>
          </a:blip>
          <a:srcRect b="0" l="0" r="0" t="0"/>
          <a:stretch/>
        </p:blipFill>
        <p:spPr>
          <a:xfrm>
            <a:off x="4355583" y="533400"/>
            <a:ext cx="2869406" cy="3810000"/>
          </a:xfrm>
          <a:prstGeom prst="rect">
            <a:avLst/>
          </a:prstGeom>
          <a:noFill/>
          <a:ln>
            <a:noFill/>
          </a:ln>
        </p:spPr>
      </p:pic>
      <p:pic>
        <p:nvPicPr>
          <p:cNvPr id="137" name="Google Shape;137;p16"/>
          <p:cNvPicPr preferRelativeResize="0"/>
          <p:nvPr/>
        </p:nvPicPr>
        <p:blipFill rotWithShape="1">
          <a:blip r:embed="rId6">
            <a:alphaModFix/>
          </a:blip>
          <a:srcRect b="0" l="0" r="0" t="0"/>
          <a:stretch/>
        </p:blipFill>
        <p:spPr>
          <a:xfrm>
            <a:off x="-15870" y="381000"/>
            <a:ext cx="4801098" cy="4591050"/>
          </a:xfrm>
          <a:prstGeom prst="rect">
            <a:avLst/>
          </a:prstGeom>
          <a:noFill/>
          <a:ln>
            <a:noFill/>
          </a:ln>
        </p:spPr>
      </p:pic>
      <p:pic>
        <p:nvPicPr>
          <p:cNvPr id="138" name="Google Shape;138;p16"/>
          <p:cNvPicPr preferRelativeResize="0"/>
          <p:nvPr/>
        </p:nvPicPr>
        <p:blipFill rotWithShape="1">
          <a:blip r:embed="rId7">
            <a:alphaModFix/>
          </a:blip>
          <a:srcRect b="0" l="0" r="0" t="0"/>
          <a:stretch/>
        </p:blipFill>
        <p:spPr>
          <a:xfrm>
            <a:off x="9639716" y="1981200"/>
            <a:ext cx="2549109" cy="3124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2"/>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Arial"/>
              <a:buNone/>
            </a:pPr>
            <a:r>
              <a:rPr lang="en-US">
                <a:solidFill>
                  <a:srgbClr val="002060"/>
                </a:solidFill>
              </a:rPr>
              <a:t>And more self care…</a:t>
            </a:r>
            <a:endParaRPr>
              <a:solidFill>
                <a:srgbClr val="002060"/>
              </a:solidFill>
            </a:endParaRPr>
          </a:p>
        </p:txBody>
      </p:sp>
      <p:pic>
        <p:nvPicPr>
          <p:cNvPr id="378" name="Google Shape;378;p52"/>
          <p:cNvPicPr preferRelativeResize="0"/>
          <p:nvPr/>
        </p:nvPicPr>
        <p:blipFill rotWithShape="1">
          <a:blip r:embed="rId3">
            <a:alphaModFix/>
          </a:blip>
          <a:srcRect b="0" l="0" r="0" t="0"/>
          <a:stretch/>
        </p:blipFill>
        <p:spPr>
          <a:xfrm>
            <a:off x="4709000" y="1664677"/>
            <a:ext cx="3432096" cy="4419600"/>
          </a:xfrm>
          <a:prstGeom prst="rect">
            <a:avLst/>
          </a:prstGeom>
          <a:noFill/>
          <a:ln>
            <a:noFill/>
          </a:ln>
        </p:spPr>
      </p:pic>
      <p:pic>
        <p:nvPicPr>
          <p:cNvPr id="379" name="Google Shape;379;p52"/>
          <p:cNvPicPr preferRelativeResize="0"/>
          <p:nvPr/>
        </p:nvPicPr>
        <p:blipFill rotWithShape="1">
          <a:blip r:embed="rId4">
            <a:alphaModFix/>
          </a:blip>
          <a:srcRect b="0" l="0" r="0" t="0"/>
          <a:stretch/>
        </p:blipFill>
        <p:spPr>
          <a:xfrm>
            <a:off x="455612" y="1693985"/>
            <a:ext cx="3404473" cy="4419600"/>
          </a:xfrm>
          <a:prstGeom prst="rect">
            <a:avLst/>
          </a:prstGeom>
          <a:noFill/>
          <a:ln>
            <a:noFill/>
          </a:ln>
        </p:spPr>
      </p:pic>
      <p:pic>
        <p:nvPicPr>
          <p:cNvPr id="380" name="Google Shape;380;p52"/>
          <p:cNvPicPr preferRelativeResize="0"/>
          <p:nvPr/>
        </p:nvPicPr>
        <p:blipFill rotWithShape="1">
          <a:blip r:embed="rId5">
            <a:alphaModFix/>
          </a:blip>
          <a:srcRect b="0" l="0" r="0" t="0"/>
          <a:stretch/>
        </p:blipFill>
        <p:spPr>
          <a:xfrm>
            <a:off x="8990012" y="457200"/>
            <a:ext cx="2871788" cy="5105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3"/>
          <p:cNvSpPr txBox="1"/>
          <p:nvPr/>
        </p:nvSpPr>
        <p:spPr>
          <a:xfrm>
            <a:off x="2894012" y="2590800"/>
            <a:ext cx="7010400" cy="164352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2800" u="none" cap="none" strike="noStrike">
                <a:solidFill>
                  <a:srgbClr val="002060"/>
                </a:solidFill>
                <a:latin typeface="Arial"/>
                <a:ea typeface="Arial"/>
                <a:cs typeface="Arial"/>
                <a:sym typeface="Arial"/>
              </a:rPr>
              <a:t>For Housing Focused Tools, you can find free downloads at:</a:t>
            </a:r>
            <a:endParaRPr/>
          </a:p>
          <a:p>
            <a:pPr indent="0" lvl="0" marL="0" marR="0" rtl="0" algn="l">
              <a:lnSpc>
                <a:spcPct val="90000"/>
              </a:lnSpc>
              <a:spcBef>
                <a:spcPts val="0"/>
              </a:spcBef>
              <a:spcAft>
                <a:spcPts val="0"/>
              </a:spcAft>
              <a:buNone/>
            </a:pPr>
            <a:r>
              <a:t/>
            </a:r>
            <a:endParaRPr b="0" i="0" sz="2800" u="none" cap="none" strike="noStrike">
              <a:solidFill>
                <a:srgbClr val="002060"/>
              </a:solidFill>
              <a:latin typeface="Arial"/>
              <a:ea typeface="Arial"/>
              <a:cs typeface="Arial"/>
              <a:sym typeface="Arial"/>
            </a:endParaRPr>
          </a:p>
          <a:p>
            <a:pPr indent="0" lvl="0" marL="0" marR="0" rtl="0" algn="l">
              <a:lnSpc>
                <a:spcPct val="90000"/>
              </a:lnSpc>
              <a:spcBef>
                <a:spcPts val="0"/>
              </a:spcBef>
              <a:spcAft>
                <a:spcPts val="0"/>
              </a:spcAft>
              <a:buNone/>
            </a:pPr>
            <a:r>
              <a:rPr b="0" i="0" lang="en-US" sz="2800" u="none" cap="none" strike="noStrike">
                <a:solidFill>
                  <a:srgbClr val="002060"/>
                </a:solidFill>
                <a:latin typeface="Arial"/>
                <a:ea typeface="Arial"/>
                <a:cs typeface="Arial"/>
                <a:sym typeface="Arial"/>
              </a:rPr>
              <a:t>http://www.orgcode.com/products</a:t>
            </a:r>
            <a:endParaRPr/>
          </a:p>
        </p:txBody>
      </p:sp>
      <p:sp>
        <p:nvSpPr>
          <p:cNvPr id="386" name="Google Shape;386;p53"/>
          <p:cNvSpPr txBox="1"/>
          <p:nvPr>
            <p:ph type="title"/>
          </p:nvPr>
        </p:nvSpPr>
        <p:spPr>
          <a:xfrm>
            <a:off x="2055812" y="990600"/>
            <a:ext cx="5486400" cy="1447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Thanks for Listening!</a:t>
            </a:r>
            <a:endParaRPr>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4"/>
          <p:cNvSpPr txBox="1"/>
          <p:nvPr/>
        </p:nvSpPr>
        <p:spPr>
          <a:xfrm>
            <a:off x="3732212" y="2667000"/>
            <a:ext cx="6477000" cy="7571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4800" u="none" cap="none" strike="noStrike">
                <a:solidFill>
                  <a:srgbClr val="002060"/>
                </a:solidFill>
                <a:latin typeface="Arial"/>
                <a:ea typeface="Arial"/>
                <a:cs typeface="Arial"/>
                <a:sym typeface="Arial"/>
              </a:rPr>
              <a:t>QUESTIONS?</a:t>
            </a:r>
            <a:endParaRPr b="0" i="0" sz="4800" u="none" cap="none" strike="noStrike">
              <a:solidFill>
                <a:srgbClr val="0020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7"/>
          <p:cNvPicPr preferRelativeResize="0"/>
          <p:nvPr/>
        </p:nvPicPr>
        <p:blipFill rotWithShape="1">
          <a:blip r:embed="rId3">
            <a:alphaModFix/>
          </a:blip>
          <a:srcRect b="0" l="0" r="0" t="0"/>
          <a:stretch/>
        </p:blipFill>
        <p:spPr>
          <a:xfrm>
            <a:off x="2712193" y="0"/>
            <a:ext cx="6764439"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Roles of Case Managers</a:t>
            </a:r>
            <a:endParaRPr>
              <a:solidFill>
                <a:srgbClr val="002060"/>
              </a:solidFill>
            </a:endParaRPr>
          </a:p>
        </p:txBody>
      </p:sp>
      <p:sp>
        <p:nvSpPr>
          <p:cNvPr id="151" name="Google Shape;151;p18"/>
          <p:cNvSpPr txBox="1"/>
          <p:nvPr>
            <p:ph idx="1" type="body"/>
          </p:nvPr>
        </p:nvSpPr>
        <p:spPr>
          <a:xfrm>
            <a:off x="1522413" y="1904999"/>
            <a:ext cx="4435564" cy="4088921"/>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1600"/>
              <a:buChar char="▪"/>
            </a:pPr>
            <a:r>
              <a:rPr lang="en-US" sz="1600">
                <a:solidFill>
                  <a:srgbClr val="002060"/>
                </a:solidFill>
              </a:rPr>
              <a:t>Assess needs</a:t>
            </a:r>
            <a:endParaRPr/>
          </a:p>
          <a:p>
            <a:pPr indent="-274320" lvl="0" marL="274320" rtl="0" algn="l">
              <a:lnSpc>
                <a:spcPct val="90000"/>
              </a:lnSpc>
              <a:spcBef>
                <a:spcPts val="1800"/>
              </a:spcBef>
              <a:spcAft>
                <a:spcPts val="0"/>
              </a:spcAft>
              <a:buSzPts val="1600"/>
              <a:buChar char="▪"/>
            </a:pPr>
            <a:r>
              <a:rPr lang="en-US" sz="1600">
                <a:solidFill>
                  <a:srgbClr val="002060"/>
                </a:solidFill>
              </a:rPr>
              <a:t>Set the time frame and expectations up front</a:t>
            </a:r>
            <a:endParaRPr/>
          </a:p>
          <a:p>
            <a:pPr indent="-274320" lvl="0" marL="274320" rtl="0" algn="l">
              <a:lnSpc>
                <a:spcPct val="90000"/>
              </a:lnSpc>
              <a:spcBef>
                <a:spcPts val="1800"/>
              </a:spcBef>
              <a:spcAft>
                <a:spcPts val="0"/>
              </a:spcAft>
              <a:buSzPts val="1600"/>
              <a:buChar char="▪"/>
            </a:pPr>
            <a:r>
              <a:rPr lang="en-US" sz="1600">
                <a:solidFill>
                  <a:srgbClr val="002060"/>
                </a:solidFill>
              </a:rPr>
              <a:t>Develop Individual Service Plan’s (ISP) based on specific goals</a:t>
            </a:r>
            <a:endParaRPr/>
          </a:p>
          <a:p>
            <a:pPr indent="-274320" lvl="0" marL="274320" rtl="0" algn="l">
              <a:lnSpc>
                <a:spcPct val="90000"/>
              </a:lnSpc>
              <a:spcBef>
                <a:spcPts val="1800"/>
              </a:spcBef>
              <a:spcAft>
                <a:spcPts val="0"/>
              </a:spcAft>
              <a:buSzPts val="1600"/>
              <a:buChar char="▪"/>
            </a:pPr>
            <a:r>
              <a:rPr lang="en-US" sz="1600">
                <a:solidFill>
                  <a:srgbClr val="002060"/>
                </a:solidFill>
              </a:rPr>
              <a:t>Connect clients to community resources</a:t>
            </a:r>
            <a:endParaRPr/>
          </a:p>
          <a:p>
            <a:pPr indent="-228600" lvl="1" marL="548640" rtl="0" algn="l">
              <a:lnSpc>
                <a:spcPct val="90000"/>
              </a:lnSpc>
              <a:spcBef>
                <a:spcPts val="1000"/>
              </a:spcBef>
              <a:spcAft>
                <a:spcPts val="0"/>
              </a:spcAft>
              <a:buSzPts val="1600"/>
              <a:buChar char="–"/>
            </a:pPr>
            <a:r>
              <a:rPr lang="en-US" sz="1600">
                <a:solidFill>
                  <a:srgbClr val="002060"/>
                </a:solidFill>
              </a:rPr>
              <a:t>Food bank/Emergency food pantries</a:t>
            </a:r>
            <a:endParaRPr/>
          </a:p>
          <a:p>
            <a:pPr indent="-228600" lvl="1" marL="548640" rtl="0" algn="l">
              <a:lnSpc>
                <a:spcPct val="90000"/>
              </a:lnSpc>
              <a:spcBef>
                <a:spcPts val="1000"/>
              </a:spcBef>
              <a:spcAft>
                <a:spcPts val="0"/>
              </a:spcAft>
              <a:buSzPts val="1600"/>
              <a:buChar char="–"/>
            </a:pPr>
            <a:r>
              <a:rPr lang="en-US" sz="1600">
                <a:solidFill>
                  <a:srgbClr val="002060"/>
                </a:solidFill>
              </a:rPr>
              <a:t>Counseling Services</a:t>
            </a:r>
            <a:endParaRPr/>
          </a:p>
          <a:p>
            <a:pPr indent="-228600" lvl="1" marL="548640" rtl="0" algn="l">
              <a:lnSpc>
                <a:spcPct val="90000"/>
              </a:lnSpc>
              <a:spcBef>
                <a:spcPts val="1000"/>
              </a:spcBef>
              <a:spcAft>
                <a:spcPts val="0"/>
              </a:spcAft>
              <a:buSzPts val="1600"/>
              <a:buChar char="–"/>
            </a:pPr>
            <a:r>
              <a:rPr lang="en-US" sz="1600">
                <a:solidFill>
                  <a:srgbClr val="002060"/>
                </a:solidFill>
              </a:rPr>
              <a:t>Primary care doctor</a:t>
            </a:r>
            <a:endParaRPr/>
          </a:p>
          <a:p>
            <a:pPr indent="-228600" lvl="1" marL="548640" rtl="0" algn="l">
              <a:lnSpc>
                <a:spcPct val="90000"/>
              </a:lnSpc>
              <a:spcBef>
                <a:spcPts val="1000"/>
              </a:spcBef>
              <a:spcAft>
                <a:spcPts val="0"/>
              </a:spcAft>
              <a:buSzPts val="1600"/>
              <a:buChar char="–"/>
            </a:pPr>
            <a:r>
              <a:rPr lang="en-US" sz="1600">
                <a:solidFill>
                  <a:srgbClr val="002060"/>
                </a:solidFill>
              </a:rPr>
              <a:t>Volunteer work, Job training, or employment</a:t>
            </a:r>
            <a:endParaRPr/>
          </a:p>
          <a:p>
            <a:pPr indent="-228600" lvl="1" marL="548640" rtl="0" algn="l">
              <a:lnSpc>
                <a:spcPct val="90000"/>
              </a:lnSpc>
              <a:spcBef>
                <a:spcPts val="1000"/>
              </a:spcBef>
              <a:spcAft>
                <a:spcPts val="0"/>
              </a:spcAft>
              <a:buSzPts val="1600"/>
              <a:buChar char="–"/>
            </a:pPr>
            <a:r>
              <a:rPr lang="en-US" sz="1600">
                <a:solidFill>
                  <a:srgbClr val="002060"/>
                </a:solidFill>
              </a:rPr>
              <a:t>SNAP benefits</a:t>
            </a:r>
            <a:endParaRPr/>
          </a:p>
        </p:txBody>
      </p:sp>
      <p:sp>
        <p:nvSpPr>
          <p:cNvPr id="152" name="Google Shape;152;p18"/>
          <p:cNvSpPr txBox="1"/>
          <p:nvPr>
            <p:ph idx="2" type="body"/>
          </p:nvPr>
        </p:nvSpPr>
        <p:spPr>
          <a:xfrm>
            <a:off x="6230849" y="1904999"/>
            <a:ext cx="4435564" cy="4088921"/>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1600"/>
              <a:buChar char="▪"/>
            </a:pPr>
            <a:r>
              <a:rPr lang="en-US" sz="1600">
                <a:solidFill>
                  <a:srgbClr val="002060"/>
                </a:solidFill>
              </a:rPr>
              <a:t>Provide structure and support</a:t>
            </a:r>
            <a:endParaRPr/>
          </a:p>
          <a:p>
            <a:pPr indent="-274320" lvl="0" marL="274320" rtl="0" algn="l">
              <a:lnSpc>
                <a:spcPct val="90000"/>
              </a:lnSpc>
              <a:spcBef>
                <a:spcPts val="1800"/>
              </a:spcBef>
              <a:spcAft>
                <a:spcPts val="0"/>
              </a:spcAft>
              <a:buSzPts val="1600"/>
              <a:buChar char="▪"/>
            </a:pPr>
            <a:r>
              <a:rPr lang="en-US" sz="1600">
                <a:solidFill>
                  <a:srgbClr val="002060"/>
                </a:solidFill>
              </a:rPr>
              <a:t>Advocate on behalf of clients</a:t>
            </a:r>
            <a:endParaRPr/>
          </a:p>
          <a:p>
            <a:pPr indent="-274320" lvl="0" marL="274320" rtl="0" algn="l">
              <a:lnSpc>
                <a:spcPct val="90000"/>
              </a:lnSpc>
              <a:spcBef>
                <a:spcPts val="1800"/>
              </a:spcBef>
              <a:spcAft>
                <a:spcPts val="0"/>
              </a:spcAft>
              <a:buSzPts val="1600"/>
              <a:buChar char="▪"/>
            </a:pPr>
            <a:r>
              <a:rPr lang="en-US" sz="1600">
                <a:solidFill>
                  <a:srgbClr val="002060"/>
                </a:solidFill>
              </a:rPr>
              <a:t>Stay client driven</a:t>
            </a:r>
            <a:endParaRPr/>
          </a:p>
          <a:p>
            <a:pPr indent="-274320" lvl="0" marL="274320" rtl="0" algn="l">
              <a:lnSpc>
                <a:spcPct val="90000"/>
              </a:lnSpc>
              <a:spcBef>
                <a:spcPts val="1800"/>
              </a:spcBef>
              <a:spcAft>
                <a:spcPts val="0"/>
              </a:spcAft>
              <a:buSzPts val="1600"/>
              <a:buChar char="▪"/>
            </a:pPr>
            <a:r>
              <a:rPr lang="en-US" sz="1600">
                <a:solidFill>
                  <a:srgbClr val="002060"/>
                </a:solidFill>
              </a:rPr>
              <a:t>Use a strengths based perspective</a:t>
            </a:r>
            <a:endParaRPr sz="1600">
              <a:solidFill>
                <a:srgbClr val="002060"/>
              </a:solidFill>
            </a:endParaRPr>
          </a:p>
          <a:p>
            <a:pPr indent="-121920" lvl="0" marL="274320" rtl="0" algn="l">
              <a:lnSpc>
                <a:spcPct val="90000"/>
              </a:lnSpc>
              <a:spcBef>
                <a:spcPts val="1800"/>
              </a:spcBef>
              <a:spcAft>
                <a:spcPts val="0"/>
              </a:spcAft>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Housing Focused Case Management</a:t>
            </a:r>
            <a:endParaRPr>
              <a:solidFill>
                <a:srgbClr val="002060"/>
              </a:solidFill>
            </a:endParaRPr>
          </a:p>
        </p:txBody>
      </p:sp>
      <p:pic>
        <p:nvPicPr>
          <p:cNvPr id="159" name="Google Shape;159;p19"/>
          <p:cNvPicPr preferRelativeResize="0"/>
          <p:nvPr>
            <p:ph idx="1" type="body"/>
          </p:nvPr>
        </p:nvPicPr>
        <p:blipFill rotWithShape="1">
          <a:blip r:embed="rId3">
            <a:alphaModFix/>
          </a:blip>
          <a:srcRect b="0" l="0" r="0" t="0"/>
          <a:stretch/>
        </p:blipFill>
        <p:spPr>
          <a:xfrm>
            <a:off x="3249613" y="1905000"/>
            <a:ext cx="5588000" cy="4191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Housing Focused Case Management</a:t>
            </a:r>
            <a:endParaRPr>
              <a:solidFill>
                <a:srgbClr val="002060"/>
              </a:solidFill>
            </a:endParaRPr>
          </a:p>
        </p:txBody>
      </p:sp>
      <p:sp>
        <p:nvSpPr>
          <p:cNvPr id="166" name="Google Shape;166;p20"/>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00"/>
              <a:buChar char="▪"/>
            </a:pPr>
            <a:r>
              <a:rPr lang="en-US">
                <a:solidFill>
                  <a:srgbClr val="002060"/>
                </a:solidFill>
              </a:rPr>
              <a:t>Main Role: Assist and support clients in achieving long-term success in housing</a:t>
            </a:r>
            <a:endParaRPr/>
          </a:p>
          <a:p>
            <a:pPr indent="-274320" lvl="0" marL="274320" rtl="0" algn="l">
              <a:lnSpc>
                <a:spcPct val="90000"/>
              </a:lnSpc>
              <a:spcBef>
                <a:spcPts val="1800"/>
              </a:spcBef>
              <a:spcAft>
                <a:spcPts val="0"/>
              </a:spcAft>
              <a:buSzPts val="2400"/>
              <a:buChar char="▪"/>
            </a:pPr>
            <a:r>
              <a:rPr lang="en-US">
                <a:solidFill>
                  <a:srgbClr val="002060"/>
                </a:solidFill>
              </a:rPr>
              <a:t>Focus on housing stability prior to establishing goals</a:t>
            </a:r>
            <a:endParaRPr/>
          </a:p>
          <a:p>
            <a:pPr indent="-274320" lvl="0" marL="274320" rtl="0" algn="l">
              <a:lnSpc>
                <a:spcPct val="90000"/>
              </a:lnSpc>
              <a:spcBef>
                <a:spcPts val="1800"/>
              </a:spcBef>
              <a:spcAft>
                <a:spcPts val="0"/>
              </a:spcAft>
              <a:buSzPts val="2400"/>
              <a:buChar char="▪"/>
            </a:pPr>
            <a:r>
              <a:rPr lang="en-US">
                <a:solidFill>
                  <a:srgbClr val="002060"/>
                </a:solidFill>
              </a:rPr>
              <a:t>Reduce the likelihood of returning to homelessness</a:t>
            </a:r>
            <a:endParaRPr/>
          </a:p>
          <a:p>
            <a:pPr indent="-274320" lvl="0" marL="274320" rtl="0" algn="l">
              <a:lnSpc>
                <a:spcPct val="90000"/>
              </a:lnSpc>
              <a:spcBef>
                <a:spcPts val="1800"/>
              </a:spcBef>
              <a:spcAft>
                <a:spcPts val="0"/>
              </a:spcAft>
              <a:buSzPts val="2400"/>
              <a:buChar char="▪"/>
            </a:pPr>
            <a:r>
              <a:rPr lang="en-US">
                <a:solidFill>
                  <a:srgbClr val="002060"/>
                </a:solidFill>
              </a:rPr>
              <a:t>Implement housing focused tools (ex: crisis plan, guest policy)</a:t>
            </a:r>
            <a:endParaRPr/>
          </a:p>
          <a:p>
            <a:pPr indent="-274320" lvl="0" marL="274320" rtl="0" algn="l">
              <a:lnSpc>
                <a:spcPct val="90000"/>
              </a:lnSpc>
              <a:spcBef>
                <a:spcPts val="1800"/>
              </a:spcBef>
              <a:spcAft>
                <a:spcPts val="0"/>
              </a:spcAft>
              <a:buSzPts val="2400"/>
              <a:buChar char="▪"/>
            </a:pPr>
            <a:r>
              <a:rPr lang="en-US">
                <a:solidFill>
                  <a:srgbClr val="002060"/>
                </a:solidFill>
              </a:rPr>
              <a:t>Review expectations of the lease and occupancy agreement</a:t>
            </a:r>
            <a:endParaRPr/>
          </a:p>
          <a:p>
            <a:pPr indent="-274320" lvl="0" marL="274320" rtl="0" algn="l">
              <a:lnSpc>
                <a:spcPct val="90000"/>
              </a:lnSpc>
              <a:spcBef>
                <a:spcPts val="1800"/>
              </a:spcBef>
              <a:spcAft>
                <a:spcPts val="0"/>
              </a:spcAft>
              <a:buSzPts val="2400"/>
              <a:buChar char="▪"/>
            </a:pPr>
            <a:r>
              <a:rPr lang="en-US">
                <a:solidFill>
                  <a:srgbClr val="002060"/>
                </a:solidFill>
              </a:rPr>
              <a:t>Meet individuals in their home</a:t>
            </a:r>
            <a:endParaRPr/>
          </a:p>
          <a:p>
            <a:pPr indent="-274320" lvl="0" marL="274320" rtl="0" algn="l">
              <a:lnSpc>
                <a:spcPct val="90000"/>
              </a:lnSpc>
              <a:spcBef>
                <a:spcPts val="1800"/>
              </a:spcBef>
              <a:spcAft>
                <a:spcPts val="0"/>
              </a:spcAft>
              <a:buSzPts val="2400"/>
              <a:buChar char="▪"/>
            </a:pPr>
            <a:r>
              <a:rPr lang="en-US">
                <a:solidFill>
                  <a:srgbClr val="002060"/>
                </a:solidFill>
              </a:rPr>
              <a:t>Be organized and have a plan for each home visit</a:t>
            </a:r>
            <a:endParaRPr/>
          </a:p>
          <a:p>
            <a:pPr indent="-121920" lvl="0" marL="274320" rtl="0" algn="l">
              <a:lnSpc>
                <a:spcPct val="90000"/>
              </a:lnSpc>
              <a:spcBef>
                <a:spcPts val="1800"/>
              </a:spcBef>
              <a:spcAft>
                <a:spcPts val="0"/>
              </a:spcAft>
              <a:buSzPts val="2400"/>
              <a:buNone/>
            </a:pPr>
            <a:r>
              <a:t/>
            </a:r>
            <a:endParaRPr>
              <a:solidFill>
                <a:srgbClr val="002060"/>
              </a:solidFill>
            </a:endParaRPr>
          </a:p>
          <a:p>
            <a:pPr indent="-121920" lvl="0" marL="274320" rtl="0" algn="l">
              <a:lnSpc>
                <a:spcPct val="90000"/>
              </a:lnSpc>
              <a:spcBef>
                <a:spcPts val="1800"/>
              </a:spcBef>
              <a:spcAft>
                <a:spcPts val="0"/>
              </a:spcAft>
              <a:buSzPts val="2400"/>
              <a:buNone/>
            </a:pPr>
            <a:r>
              <a:t/>
            </a:r>
            <a:endParaRPr>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1522876" y="609600"/>
            <a:ext cx="9143538"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3200"/>
              <a:buFont typeface="Arial"/>
              <a:buNone/>
            </a:pPr>
            <a:r>
              <a:rPr lang="en-US">
                <a:solidFill>
                  <a:srgbClr val="002060"/>
                </a:solidFill>
              </a:rPr>
              <a:t>Overall Structure</a:t>
            </a:r>
            <a:endParaRPr>
              <a:solidFill>
                <a:srgbClr val="002060"/>
              </a:solidFill>
            </a:endParaRPr>
          </a:p>
        </p:txBody>
      </p:sp>
      <p:sp>
        <p:nvSpPr>
          <p:cNvPr id="173" name="Google Shape;173;p21"/>
          <p:cNvSpPr txBox="1"/>
          <p:nvPr>
            <p:ph idx="1" type="body"/>
          </p:nvPr>
        </p:nvSpPr>
        <p:spPr>
          <a:xfrm>
            <a:off x="1522876" y="1905000"/>
            <a:ext cx="9143538" cy="4114800"/>
          </a:xfrm>
          <a:prstGeom prst="rect">
            <a:avLst/>
          </a:prstGeom>
          <a:noFill/>
          <a:ln>
            <a:noFill/>
          </a:ln>
        </p:spPr>
        <p:txBody>
          <a:bodyPr anchorCtr="0" anchor="t" bIns="45700" lIns="91425" spcFirstLastPara="1" rIns="91425" wrap="square" tIns="45700">
            <a:noAutofit/>
          </a:bodyPr>
          <a:lstStyle/>
          <a:p>
            <a:pPr indent="-274320" lvl="0" marL="274320" rtl="0" algn="l">
              <a:lnSpc>
                <a:spcPct val="90000"/>
              </a:lnSpc>
              <a:spcBef>
                <a:spcPts val="0"/>
              </a:spcBef>
              <a:spcAft>
                <a:spcPts val="0"/>
              </a:spcAft>
              <a:buSzPts val="2400"/>
              <a:buChar char="▪"/>
            </a:pPr>
            <a:r>
              <a:rPr lang="en-US">
                <a:solidFill>
                  <a:srgbClr val="002060"/>
                </a:solidFill>
              </a:rPr>
              <a:t>Plan amount of home visits per month based on acuity/need</a:t>
            </a:r>
            <a:endParaRPr/>
          </a:p>
          <a:p>
            <a:pPr indent="-274320" lvl="0" marL="274320" rtl="0" algn="l">
              <a:lnSpc>
                <a:spcPct val="90000"/>
              </a:lnSpc>
              <a:spcBef>
                <a:spcPts val="1800"/>
              </a:spcBef>
              <a:spcAft>
                <a:spcPts val="0"/>
              </a:spcAft>
              <a:buSzPts val="2400"/>
              <a:buChar char="▪"/>
            </a:pPr>
            <a:r>
              <a:rPr lang="en-US">
                <a:solidFill>
                  <a:srgbClr val="002060"/>
                </a:solidFill>
              </a:rPr>
              <a:t>Document every home visit and interaction with clients, whether it’s a home visit, office appointment, or a phone call</a:t>
            </a:r>
            <a:endParaRPr/>
          </a:p>
          <a:p>
            <a:pPr indent="-274320" lvl="0" marL="274320" rtl="0" algn="l">
              <a:lnSpc>
                <a:spcPct val="90000"/>
              </a:lnSpc>
              <a:spcBef>
                <a:spcPts val="1800"/>
              </a:spcBef>
              <a:spcAft>
                <a:spcPts val="0"/>
              </a:spcAft>
              <a:buSzPts val="2400"/>
              <a:buChar char="▪"/>
            </a:pPr>
            <a:r>
              <a:rPr lang="en-US">
                <a:solidFill>
                  <a:srgbClr val="002060"/>
                </a:solidFill>
              </a:rPr>
              <a:t>Have an individual case management file for each client</a:t>
            </a:r>
            <a:endParaRPr/>
          </a:p>
          <a:p>
            <a:pPr indent="-274320" lvl="0" marL="274320" rtl="0" algn="l">
              <a:lnSpc>
                <a:spcPct val="90000"/>
              </a:lnSpc>
              <a:spcBef>
                <a:spcPts val="1800"/>
              </a:spcBef>
              <a:spcAft>
                <a:spcPts val="0"/>
              </a:spcAft>
              <a:buSzPts val="2400"/>
              <a:buChar char="▪"/>
            </a:pPr>
            <a:r>
              <a:rPr lang="en-US">
                <a:solidFill>
                  <a:srgbClr val="002060"/>
                </a:solidFill>
              </a:rPr>
              <a:t>Provide clients with a folder to keep case management tools and documents</a:t>
            </a:r>
            <a:endParaRPr/>
          </a:p>
          <a:p>
            <a:pPr indent="-274320" lvl="0" marL="274320" rtl="0" algn="l">
              <a:lnSpc>
                <a:spcPct val="90000"/>
              </a:lnSpc>
              <a:spcBef>
                <a:spcPts val="1800"/>
              </a:spcBef>
              <a:spcAft>
                <a:spcPts val="0"/>
              </a:spcAft>
              <a:buSzPts val="2400"/>
              <a:buChar char="▪"/>
            </a:pPr>
            <a:r>
              <a:rPr lang="en-US">
                <a:solidFill>
                  <a:srgbClr val="002060"/>
                </a:solidFill>
              </a:rPr>
              <a:t>Always remind clients to update you about changes to contact information, new phone number, email, mailing address, etc. </a:t>
            </a:r>
            <a:endParaRPr/>
          </a:p>
          <a:p>
            <a:pPr indent="-121920" lvl="0" marL="274320" rtl="0" algn="l">
              <a:lnSpc>
                <a:spcPct val="90000"/>
              </a:lnSpc>
              <a:spcBef>
                <a:spcPts val="1800"/>
              </a:spcBef>
              <a:spcAft>
                <a:spcPts val="0"/>
              </a:spcAft>
              <a:buSzPts val="2400"/>
              <a:buNone/>
            </a:pPr>
            <a:r>
              <a:t/>
            </a:r>
            <a:endParaRPr>
              <a:solidFill>
                <a:srgbClr val="00206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triped Border 16x9">
  <a:themeElements>
    <a:clrScheme name="StripedBorder_16x9">
      <a:dk1>
        <a:srgbClr val="404040"/>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tripedBorder_16x9">
      <a:dk1>
        <a:srgbClr val="404040"/>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