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314" r:id="rId2"/>
    <p:sldId id="281" r:id="rId3"/>
    <p:sldId id="282" r:id="rId4"/>
    <p:sldId id="313" r:id="rId5"/>
    <p:sldId id="287" r:id="rId6"/>
    <p:sldId id="288" r:id="rId7"/>
    <p:sldId id="302" r:id="rId8"/>
    <p:sldId id="305" r:id="rId9"/>
    <p:sldId id="283" r:id="rId10"/>
    <p:sldId id="300" r:id="rId11"/>
    <p:sldId id="284" r:id="rId12"/>
    <p:sldId id="285" r:id="rId13"/>
    <p:sldId id="306" r:id="rId14"/>
    <p:sldId id="286" r:id="rId15"/>
    <p:sldId id="289" r:id="rId16"/>
    <p:sldId id="290" r:id="rId17"/>
    <p:sldId id="304" r:id="rId18"/>
    <p:sldId id="303" r:id="rId19"/>
    <p:sldId id="307" r:id="rId20"/>
    <p:sldId id="292" r:id="rId21"/>
    <p:sldId id="294" r:id="rId22"/>
    <p:sldId id="293" r:id="rId23"/>
    <p:sldId id="297" r:id="rId24"/>
    <p:sldId id="308" r:id="rId25"/>
    <p:sldId id="295" r:id="rId26"/>
    <p:sldId id="309" r:id="rId27"/>
    <p:sldId id="296" r:id="rId28"/>
    <p:sldId id="310" r:id="rId29"/>
    <p:sldId id="298" r:id="rId30"/>
    <p:sldId id="311" r:id="rId31"/>
    <p:sldId id="291" r:id="rId32"/>
    <p:sldId id="299" r:id="rId33"/>
    <p:sldId id="315" r:id="rId34"/>
    <p:sldId id="301" r:id="rId35"/>
    <p:sldId id="312" r:id="rId3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autoAdjust="0"/>
  </p:normalViewPr>
  <p:slideViewPr>
    <p:cSldViewPr snapToGrid="0">
      <p:cViewPr>
        <p:scale>
          <a:sx n="75" d="100"/>
          <a:sy n="75" d="100"/>
        </p:scale>
        <p:origin x="-540" y="-72"/>
      </p:cViewPr>
      <p:guideLst>
        <p:guide orient="horz" pos="2160"/>
        <p:guide pos="3840"/>
      </p:guideLst>
    </p:cSldViewPr>
  </p:slideViewPr>
  <p:outlineViewPr>
    <p:cViewPr>
      <p:scale>
        <a:sx n="33" d="100"/>
        <a:sy n="33" d="100"/>
      </p:scale>
      <p:origin x="48" y="10722"/>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2E02D1F5-BCE2-48EF-817D-FF0C6BD1F2A4}" type="datetimeFigureOut">
              <a:rPr lang="en-US" smtClean="0"/>
              <a:t>8/10/2020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1908C8-7453-47D6-B95B-176068911C49}" type="slidenum">
              <a:rPr lang="en-US" smtClean="0"/>
              <a:t>‹#›</a:t>
            </a:fld>
            <a:endParaRPr lang="en-US"/>
          </a:p>
        </p:txBody>
      </p:sp>
    </p:spTree>
    <p:extLst>
      <p:ext uri="{BB962C8B-B14F-4D97-AF65-F5344CB8AC3E}">
        <p14:creationId xmlns:p14="http://schemas.microsoft.com/office/powerpoint/2010/main" val="12504709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E02D1F5-BCE2-48EF-817D-FF0C6BD1F2A4}" type="datetimeFigureOut">
              <a:rPr lang="en-US" smtClean="0"/>
              <a:t>8/10/2020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1908C8-7453-47D6-B95B-176068911C49}" type="slidenum">
              <a:rPr lang="en-US" smtClean="0"/>
              <a:t>‹#›</a:t>
            </a:fld>
            <a:endParaRPr lang="en-US"/>
          </a:p>
        </p:txBody>
      </p:sp>
    </p:spTree>
    <p:extLst>
      <p:ext uri="{BB962C8B-B14F-4D97-AF65-F5344CB8AC3E}">
        <p14:creationId xmlns:p14="http://schemas.microsoft.com/office/powerpoint/2010/main" val="34439188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E02D1F5-BCE2-48EF-817D-FF0C6BD1F2A4}" type="datetimeFigureOut">
              <a:rPr lang="en-US" smtClean="0"/>
              <a:t>8/10/2020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1908C8-7453-47D6-B95B-176068911C49}" type="slidenum">
              <a:rPr lang="en-US" smtClean="0"/>
              <a:t>‹#›</a:t>
            </a:fld>
            <a:endParaRPr lang="en-US"/>
          </a:p>
        </p:txBody>
      </p:sp>
    </p:spTree>
    <p:extLst>
      <p:ext uri="{BB962C8B-B14F-4D97-AF65-F5344CB8AC3E}">
        <p14:creationId xmlns:p14="http://schemas.microsoft.com/office/powerpoint/2010/main" val="6514630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E02D1F5-BCE2-48EF-817D-FF0C6BD1F2A4}" type="datetimeFigureOut">
              <a:rPr lang="en-US" smtClean="0"/>
              <a:t>8/10/2020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1908C8-7453-47D6-B95B-176068911C49}" type="slidenum">
              <a:rPr lang="en-US" smtClean="0"/>
              <a:t>‹#›</a:t>
            </a:fld>
            <a:endParaRPr lang="en-US"/>
          </a:p>
        </p:txBody>
      </p:sp>
    </p:spTree>
    <p:extLst>
      <p:ext uri="{BB962C8B-B14F-4D97-AF65-F5344CB8AC3E}">
        <p14:creationId xmlns:p14="http://schemas.microsoft.com/office/powerpoint/2010/main" val="30024752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2E02D1F5-BCE2-48EF-817D-FF0C6BD1F2A4}" type="datetimeFigureOut">
              <a:rPr lang="en-US" smtClean="0"/>
              <a:t>8/10/2020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1908C8-7453-47D6-B95B-176068911C49}" type="slidenum">
              <a:rPr lang="en-US" smtClean="0"/>
              <a:t>‹#›</a:t>
            </a:fld>
            <a:endParaRPr lang="en-US"/>
          </a:p>
        </p:txBody>
      </p:sp>
    </p:spTree>
    <p:extLst>
      <p:ext uri="{BB962C8B-B14F-4D97-AF65-F5344CB8AC3E}">
        <p14:creationId xmlns:p14="http://schemas.microsoft.com/office/powerpoint/2010/main" val="6436933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2E02D1F5-BCE2-48EF-817D-FF0C6BD1F2A4}" type="datetimeFigureOut">
              <a:rPr lang="en-US" smtClean="0"/>
              <a:t>8/10/2020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D1908C8-7453-47D6-B95B-176068911C49}" type="slidenum">
              <a:rPr lang="en-US" smtClean="0"/>
              <a:t>‹#›</a:t>
            </a:fld>
            <a:endParaRPr lang="en-US"/>
          </a:p>
        </p:txBody>
      </p:sp>
    </p:spTree>
    <p:extLst>
      <p:ext uri="{BB962C8B-B14F-4D97-AF65-F5344CB8AC3E}">
        <p14:creationId xmlns:p14="http://schemas.microsoft.com/office/powerpoint/2010/main" val="27952241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2E02D1F5-BCE2-48EF-817D-FF0C6BD1F2A4}" type="datetimeFigureOut">
              <a:rPr lang="en-US" smtClean="0"/>
              <a:t>8/10/2020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D1908C8-7453-47D6-B95B-176068911C49}" type="slidenum">
              <a:rPr lang="en-US" smtClean="0"/>
              <a:t>‹#›</a:t>
            </a:fld>
            <a:endParaRPr lang="en-US"/>
          </a:p>
        </p:txBody>
      </p:sp>
    </p:spTree>
    <p:extLst>
      <p:ext uri="{BB962C8B-B14F-4D97-AF65-F5344CB8AC3E}">
        <p14:creationId xmlns:p14="http://schemas.microsoft.com/office/powerpoint/2010/main" val="25349753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2E02D1F5-BCE2-48EF-817D-FF0C6BD1F2A4}" type="datetimeFigureOut">
              <a:rPr lang="en-US" smtClean="0"/>
              <a:t>8/10/2020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D1908C8-7453-47D6-B95B-176068911C49}" type="slidenum">
              <a:rPr lang="en-US" smtClean="0"/>
              <a:t>‹#›</a:t>
            </a:fld>
            <a:endParaRPr lang="en-US"/>
          </a:p>
        </p:txBody>
      </p:sp>
    </p:spTree>
    <p:extLst>
      <p:ext uri="{BB962C8B-B14F-4D97-AF65-F5344CB8AC3E}">
        <p14:creationId xmlns:p14="http://schemas.microsoft.com/office/powerpoint/2010/main" val="23770973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E02D1F5-BCE2-48EF-817D-FF0C6BD1F2A4}" type="datetimeFigureOut">
              <a:rPr lang="en-US" smtClean="0"/>
              <a:t>8/10/2020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D1908C8-7453-47D6-B95B-176068911C49}" type="slidenum">
              <a:rPr lang="en-US" smtClean="0"/>
              <a:t>‹#›</a:t>
            </a:fld>
            <a:endParaRPr lang="en-US"/>
          </a:p>
        </p:txBody>
      </p:sp>
    </p:spTree>
    <p:extLst>
      <p:ext uri="{BB962C8B-B14F-4D97-AF65-F5344CB8AC3E}">
        <p14:creationId xmlns:p14="http://schemas.microsoft.com/office/powerpoint/2010/main" val="7800919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2E02D1F5-BCE2-48EF-817D-FF0C6BD1F2A4}" type="datetimeFigureOut">
              <a:rPr lang="en-US" smtClean="0"/>
              <a:t>8/10/2020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D1908C8-7453-47D6-B95B-176068911C49}" type="slidenum">
              <a:rPr lang="en-US" smtClean="0"/>
              <a:t>‹#›</a:t>
            </a:fld>
            <a:endParaRPr lang="en-US"/>
          </a:p>
        </p:txBody>
      </p:sp>
    </p:spTree>
    <p:extLst>
      <p:ext uri="{BB962C8B-B14F-4D97-AF65-F5344CB8AC3E}">
        <p14:creationId xmlns:p14="http://schemas.microsoft.com/office/powerpoint/2010/main" val="15293800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2E02D1F5-BCE2-48EF-817D-FF0C6BD1F2A4}" type="datetimeFigureOut">
              <a:rPr lang="en-US" smtClean="0"/>
              <a:t>8/10/2020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D1908C8-7453-47D6-B95B-176068911C49}" type="slidenum">
              <a:rPr lang="en-US" smtClean="0"/>
              <a:t>‹#›</a:t>
            </a:fld>
            <a:endParaRPr lang="en-US"/>
          </a:p>
        </p:txBody>
      </p:sp>
    </p:spTree>
    <p:extLst>
      <p:ext uri="{BB962C8B-B14F-4D97-AF65-F5344CB8AC3E}">
        <p14:creationId xmlns:p14="http://schemas.microsoft.com/office/powerpoint/2010/main" val="16573918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E02D1F5-BCE2-48EF-817D-FF0C6BD1F2A4}" type="datetimeFigureOut">
              <a:rPr lang="en-US" smtClean="0"/>
              <a:t>8/10/2020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D1908C8-7453-47D6-B95B-176068911C49}" type="slidenum">
              <a:rPr lang="en-US" smtClean="0"/>
              <a:t>‹#›</a:t>
            </a:fld>
            <a:endParaRPr lang="en-US"/>
          </a:p>
        </p:txBody>
      </p:sp>
    </p:spTree>
    <p:extLst>
      <p:ext uri="{BB962C8B-B14F-4D97-AF65-F5344CB8AC3E}">
        <p14:creationId xmlns:p14="http://schemas.microsoft.com/office/powerpoint/2010/main" val="1890680255"/>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hyperlink" Target="mailto:kasher@hhck.org"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www.hud.gov/sites/dfiles/OCHCO/documents/52580A.PDF"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lgn="ctr">
              <a:buNone/>
            </a:pPr>
            <a:r>
              <a:rPr lang="en-US" sz="4400" dirty="0" smtClean="0"/>
              <a:t>Landlord Outreach</a:t>
            </a:r>
          </a:p>
          <a:p>
            <a:pPr marL="0" indent="0" algn="ctr">
              <a:buNone/>
            </a:pPr>
            <a:endParaRPr lang="en-US" sz="4400" dirty="0"/>
          </a:p>
          <a:p>
            <a:pPr marL="0" indent="0" algn="ctr">
              <a:buNone/>
            </a:pPr>
            <a:endParaRPr lang="en-US" sz="4400" dirty="0" smtClean="0"/>
          </a:p>
          <a:p>
            <a:pPr marL="0" indent="0" algn="r">
              <a:buNone/>
            </a:pPr>
            <a:r>
              <a:rPr lang="en-US" sz="4400" dirty="0" smtClean="0"/>
              <a:t>Kelly Asher                   Landlord-Tenant Liaison</a:t>
            </a:r>
            <a:br>
              <a:rPr lang="en-US" sz="4400" dirty="0" smtClean="0"/>
            </a:br>
            <a:r>
              <a:rPr lang="en-US" sz="4400" dirty="0" smtClean="0"/>
              <a:t>at HHCK</a:t>
            </a:r>
            <a:endParaRPr lang="en-US" sz="4400" dirty="0"/>
          </a:p>
        </p:txBody>
      </p:sp>
    </p:spTree>
    <p:extLst>
      <p:ext uri="{BB962C8B-B14F-4D97-AF65-F5344CB8AC3E}">
        <p14:creationId xmlns:p14="http://schemas.microsoft.com/office/powerpoint/2010/main" val="44048994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Identifying Benefits of Your Program(s)</a:t>
            </a:r>
          </a:p>
        </p:txBody>
      </p:sp>
      <p:sp>
        <p:nvSpPr>
          <p:cNvPr id="3" name="Content Placeholder 2"/>
          <p:cNvSpPr>
            <a:spLocks noGrp="1"/>
          </p:cNvSpPr>
          <p:nvPr>
            <p:ph idx="1"/>
          </p:nvPr>
        </p:nvSpPr>
        <p:spPr/>
        <p:txBody>
          <a:bodyPr/>
          <a:lstStyle/>
          <a:p>
            <a:r>
              <a:rPr lang="en-US" dirty="0" smtClean="0"/>
              <a:t>Is Rent paid by direct deposit?</a:t>
            </a:r>
          </a:p>
          <a:p>
            <a:endParaRPr lang="en-US" dirty="0"/>
          </a:p>
          <a:p>
            <a:r>
              <a:rPr lang="en-US" dirty="0" smtClean="0"/>
              <a:t>Is your org able to help mitigate cost of damages in the rare event they occur, beyond the security deposit?  </a:t>
            </a:r>
            <a:endParaRPr lang="en-US" dirty="0"/>
          </a:p>
        </p:txBody>
      </p:sp>
    </p:spTree>
    <p:extLst>
      <p:ext uri="{BB962C8B-B14F-4D97-AF65-F5344CB8AC3E}">
        <p14:creationId xmlns:p14="http://schemas.microsoft.com/office/powerpoint/2010/main" val="339943077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Identifying Benefits of Your Program(s)</a:t>
            </a:r>
          </a:p>
        </p:txBody>
      </p:sp>
      <p:sp>
        <p:nvSpPr>
          <p:cNvPr id="3" name="Content Placeholder 2"/>
          <p:cNvSpPr>
            <a:spLocks noGrp="1"/>
          </p:cNvSpPr>
          <p:nvPr>
            <p:ph idx="1"/>
          </p:nvPr>
        </p:nvSpPr>
        <p:spPr/>
        <p:txBody>
          <a:bodyPr/>
          <a:lstStyle/>
          <a:p>
            <a:r>
              <a:rPr lang="en-US" dirty="0" smtClean="0"/>
              <a:t>What is necessary for a unit to pass inspection?</a:t>
            </a:r>
          </a:p>
          <a:p>
            <a:r>
              <a:rPr lang="en-US" dirty="0" smtClean="0"/>
              <a:t>Is your org able to facilitate inspections remotely, or required to try to complete them remotely</a:t>
            </a:r>
            <a:r>
              <a:rPr lang="en-US" dirty="0" smtClean="0"/>
              <a:t>?</a:t>
            </a:r>
          </a:p>
          <a:p>
            <a:r>
              <a:rPr lang="en-US" dirty="0" smtClean="0"/>
              <a:t>Are you able to facilitate paperwork completion remotely? What does that look like for your organization? </a:t>
            </a:r>
            <a:endParaRPr lang="en-US" dirty="0"/>
          </a:p>
        </p:txBody>
      </p:sp>
    </p:spTree>
    <p:extLst>
      <p:ext uri="{BB962C8B-B14F-4D97-AF65-F5344CB8AC3E}">
        <p14:creationId xmlns:p14="http://schemas.microsoft.com/office/powerpoint/2010/main" val="357034637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Identifying Benefits of Your Program(s)</a:t>
            </a:r>
          </a:p>
        </p:txBody>
      </p:sp>
      <p:sp>
        <p:nvSpPr>
          <p:cNvPr id="3" name="Content Placeholder 2"/>
          <p:cNvSpPr>
            <a:spLocks noGrp="1"/>
          </p:cNvSpPr>
          <p:nvPr>
            <p:ph idx="1"/>
          </p:nvPr>
        </p:nvSpPr>
        <p:spPr/>
        <p:txBody>
          <a:bodyPr/>
          <a:lstStyle/>
          <a:p>
            <a:r>
              <a:rPr lang="en-US" dirty="0" smtClean="0"/>
              <a:t>Does your organization provide case-management? </a:t>
            </a:r>
          </a:p>
          <a:p>
            <a:r>
              <a:rPr lang="en-US" dirty="0" smtClean="0"/>
              <a:t>What does the process for mediation look like, in case of a disagreement? </a:t>
            </a:r>
            <a:endParaRPr lang="en-US" dirty="0"/>
          </a:p>
        </p:txBody>
      </p:sp>
    </p:spTree>
    <p:extLst>
      <p:ext uri="{BB962C8B-B14F-4D97-AF65-F5344CB8AC3E}">
        <p14:creationId xmlns:p14="http://schemas.microsoft.com/office/powerpoint/2010/main" val="380046406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lgn="ctr">
              <a:buNone/>
            </a:pPr>
            <a:r>
              <a:rPr lang="en-US" sz="4400" dirty="0" smtClean="0"/>
              <a:t>General Strategy</a:t>
            </a:r>
          </a:p>
          <a:p>
            <a:pPr marL="0" indent="0" algn="ctr">
              <a:buNone/>
            </a:pPr>
            <a:r>
              <a:rPr lang="en-US" sz="4400" dirty="0" smtClean="0"/>
              <a:t>(Sell Your Program)</a:t>
            </a:r>
            <a:endParaRPr lang="en-US" sz="4400" dirty="0"/>
          </a:p>
        </p:txBody>
      </p:sp>
    </p:spTree>
    <p:extLst>
      <p:ext uri="{BB962C8B-B14F-4D97-AF65-F5344CB8AC3E}">
        <p14:creationId xmlns:p14="http://schemas.microsoft.com/office/powerpoint/2010/main" val="231683144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General Strategy (</a:t>
            </a:r>
            <a:r>
              <a:rPr lang="en-US" dirty="0"/>
              <a:t>Sell Your Program</a:t>
            </a:r>
            <a:r>
              <a:rPr lang="en-US" dirty="0" smtClean="0"/>
              <a:t>)</a:t>
            </a:r>
            <a:endParaRPr lang="en-US" dirty="0"/>
          </a:p>
        </p:txBody>
      </p:sp>
      <p:sp>
        <p:nvSpPr>
          <p:cNvPr id="3" name="Content Placeholder 2"/>
          <p:cNvSpPr>
            <a:spLocks noGrp="1"/>
          </p:cNvSpPr>
          <p:nvPr>
            <p:ph idx="1"/>
          </p:nvPr>
        </p:nvSpPr>
        <p:spPr/>
        <p:txBody>
          <a:bodyPr/>
          <a:lstStyle/>
          <a:p>
            <a:r>
              <a:rPr lang="en-US" dirty="0" smtClean="0"/>
              <a:t>For LLs, this is a business. </a:t>
            </a:r>
          </a:p>
          <a:p>
            <a:endParaRPr lang="en-US" dirty="0"/>
          </a:p>
          <a:p>
            <a:endParaRPr lang="en-US" dirty="0" smtClean="0"/>
          </a:p>
          <a:p>
            <a:r>
              <a:rPr lang="en-US" dirty="0" smtClean="0"/>
              <a:t>Emphasize the benefits to your program.</a:t>
            </a:r>
          </a:p>
          <a:p>
            <a:endParaRPr lang="en-US" dirty="0"/>
          </a:p>
          <a:p>
            <a:endParaRPr lang="en-US" dirty="0" smtClean="0"/>
          </a:p>
          <a:p>
            <a:endParaRPr lang="en-US" dirty="0"/>
          </a:p>
          <a:p>
            <a:r>
              <a:rPr lang="en-US" dirty="0"/>
              <a:t>Build rapport </a:t>
            </a:r>
          </a:p>
          <a:p>
            <a:endParaRPr lang="en-US" dirty="0" smtClean="0"/>
          </a:p>
          <a:p>
            <a:endParaRPr lang="en-US" dirty="0"/>
          </a:p>
        </p:txBody>
      </p:sp>
    </p:spTree>
    <p:extLst>
      <p:ext uri="{BB962C8B-B14F-4D97-AF65-F5344CB8AC3E}">
        <p14:creationId xmlns:p14="http://schemas.microsoft.com/office/powerpoint/2010/main" val="388347726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General Strategy (Sell Your Program)</a:t>
            </a:r>
          </a:p>
        </p:txBody>
      </p:sp>
      <p:sp>
        <p:nvSpPr>
          <p:cNvPr id="3" name="Content Placeholder 2"/>
          <p:cNvSpPr>
            <a:spLocks noGrp="1"/>
          </p:cNvSpPr>
          <p:nvPr>
            <p:ph idx="1"/>
          </p:nvPr>
        </p:nvSpPr>
        <p:spPr/>
        <p:txBody>
          <a:bodyPr/>
          <a:lstStyle/>
          <a:p>
            <a:r>
              <a:rPr lang="en-US" dirty="0" smtClean="0"/>
              <a:t>Be Honest (It is okay to say I don’t know, allow me to follow-up and get back to you)</a:t>
            </a:r>
          </a:p>
          <a:p>
            <a:endParaRPr lang="en-US" dirty="0"/>
          </a:p>
          <a:p>
            <a:endParaRPr lang="en-US" dirty="0" smtClean="0"/>
          </a:p>
          <a:p>
            <a:r>
              <a:rPr lang="en-US" dirty="0" smtClean="0"/>
              <a:t>Customer Service Emphasis</a:t>
            </a:r>
          </a:p>
          <a:p>
            <a:endParaRPr lang="en-US" dirty="0"/>
          </a:p>
          <a:p>
            <a:endParaRPr lang="en-US" dirty="0" smtClean="0"/>
          </a:p>
          <a:p>
            <a:r>
              <a:rPr lang="en-US" dirty="0" smtClean="0"/>
              <a:t>What would it take?</a:t>
            </a:r>
            <a:endParaRPr lang="en-US" dirty="0"/>
          </a:p>
        </p:txBody>
      </p:sp>
    </p:spTree>
    <p:extLst>
      <p:ext uri="{BB962C8B-B14F-4D97-AF65-F5344CB8AC3E}">
        <p14:creationId xmlns:p14="http://schemas.microsoft.com/office/powerpoint/2010/main" val="344137326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General Strategy (Sell Your Program)</a:t>
            </a:r>
          </a:p>
        </p:txBody>
      </p:sp>
      <p:sp>
        <p:nvSpPr>
          <p:cNvPr id="3" name="Content Placeholder 2"/>
          <p:cNvSpPr>
            <a:spLocks noGrp="1"/>
          </p:cNvSpPr>
          <p:nvPr>
            <p:ph idx="1"/>
          </p:nvPr>
        </p:nvSpPr>
        <p:spPr/>
        <p:txBody>
          <a:bodyPr/>
          <a:lstStyle/>
          <a:p>
            <a:r>
              <a:rPr lang="en-US" dirty="0" smtClean="0"/>
              <a:t>Emphasize that you organization is proposing a partnership (it’s a team effort).</a:t>
            </a:r>
          </a:p>
          <a:p>
            <a:endParaRPr lang="en-US" dirty="0"/>
          </a:p>
          <a:p>
            <a:endParaRPr lang="en-US" dirty="0" smtClean="0"/>
          </a:p>
          <a:p>
            <a:r>
              <a:rPr lang="en-US" dirty="0" smtClean="0"/>
              <a:t>Utilize already existing partnerships.</a:t>
            </a:r>
          </a:p>
          <a:p>
            <a:endParaRPr lang="en-US" dirty="0"/>
          </a:p>
          <a:p>
            <a:endParaRPr lang="en-US" dirty="0" smtClean="0"/>
          </a:p>
          <a:p>
            <a:r>
              <a:rPr lang="en-US" dirty="0" smtClean="0"/>
              <a:t>Lean on your supervisor for specific knowledge and strategies.</a:t>
            </a:r>
          </a:p>
          <a:p>
            <a:endParaRPr lang="en-US" dirty="0"/>
          </a:p>
          <a:p>
            <a:endParaRPr lang="en-US" dirty="0"/>
          </a:p>
        </p:txBody>
      </p:sp>
    </p:spTree>
    <p:extLst>
      <p:ext uri="{BB962C8B-B14F-4D97-AF65-F5344CB8AC3E}">
        <p14:creationId xmlns:p14="http://schemas.microsoft.com/office/powerpoint/2010/main" val="366634357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General Strategy (Sell Your Program)</a:t>
            </a:r>
          </a:p>
        </p:txBody>
      </p:sp>
      <p:sp>
        <p:nvSpPr>
          <p:cNvPr id="3" name="Content Placeholder 2"/>
          <p:cNvSpPr>
            <a:spLocks noGrp="1"/>
          </p:cNvSpPr>
          <p:nvPr>
            <p:ph idx="1"/>
          </p:nvPr>
        </p:nvSpPr>
        <p:spPr/>
        <p:txBody>
          <a:bodyPr/>
          <a:lstStyle/>
          <a:p>
            <a:pPr marL="0" indent="0">
              <a:buNone/>
            </a:pPr>
            <a:endParaRPr lang="en-US" dirty="0"/>
          </a:p>
        </p:txBody>
      </p:sp>
    </p:spTree>
    <p:extLst>
      <p:ext uri="{BB962C8B-B14F-4D97-AF65-F5344CB8AC3E}">
        <p14:creationId xmlns:p14="http://schemas.microsoft.com/office/powerpoint/2010/main" val="11171701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General Strategy</a:t>
            </a:r>
            <a:endParaRPr lang="en-US" dirty="0"/>
          </a:p>
        </p:txBody>
      </p:sp>
      <p:sp>
        <p:nvSpPr>
          <p:cNvPr id="3" name="Content Placeholder 2"/>
          <p:cNvSpPr>
            <a:spLocks noGrp="1"/>
          </p:cNvSpPr>
          <p:nvPr>
            <p:ph idx="1"/>
          </p:nvPr>
        </p:nvSpPr>
        <p:spPr/>
        <p:txBody>
          <a:bodyPr/>
          <a:lstStyle/>
          <a:p>
            <a:r>
              <a:rPr lang="en-US" dirty="0" smtClean="0"/>
              <a:t>Do not: </a:t>
            </a:r>
          </a:p>
          <a:p>
            <a:r>
              <a:rPr lang="en-US" dirty="0" smtClean="0"/>
              <a:t>Guilt.</a:t>
            </a:r>
          </a:p>
          <a:p>
            <a:r>
              <a:rPr lang="en-US" dirty="0" smtClean="0"/>
              <a:t>Shame.</a:t>
            </a:r>
          </a:p>
          <a:p>
            <a:r>
              <a:rPr lang="en-US" dirty="0" smtClean="0"/>
              <a:t>Get on a Soapbox.</a:t>
            </a:r>
          </a:p>
          <a:p>
            <a:r>
              <a:rPr lang="en-US" dirty="0" smtClean="0"/>
              <a:t>Get too deep into the weeds.</a:t>
            </a:r>
            <a:endParaRPr lang="en-US" dirty="0"/>
          </a:p>
        </p:txBody>
      </p:sp>
    </p:spTree>
    <p:extLst>
      <p:ext uri="{BB962C8B-B14F-4D97-AF65-F5344CB8AC3E}">
        <p14:creationId xmlns:p14="http://schemas.microsoft.com/office/powerpoint/2010/main" val="348796609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lgn="ctr">
              <a:buNone/>
            </a:pPr>
            <a:r>
              <a:rPr lang="en-US" sz="4400" dirty="0" smtClean="0"/>
              <a:t>Cold </a:t>
            </a:r>
          </a:p>
          <a:p>
            <a:pPr marL="0" indent="0" algn="ctr">
              <a:buNone/>
            </a:pPr>
            <a:r>
              <a:rPr lang="en-US" sz="4400" dirty="0" smtClean="0"/>
              <a:t>Calling</a:t>
            </a:r>
            <a:endParaRPr lang="en-US" sz="4400" dirty="0"/>
          </a:p>
        </p:txBody>
      </p:sp>
    </p:spTree>
    <p:extLst>
      <p:ext uri="{BB962C8B-B14F-4D97-AF65-F5344CB8AC3E}">
        <p14:creationId xmlns:p14="http://schemas.microsoft.com/office/powerpoint/2010/main" val="128155628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Landlord Outreach</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Introduction</a:t>
            </a:r>
          </a:p>
          <a:p>
            <a:r>
              <a:rPr lang="en-US" dirty="0" smtClean="0"/>
              <a:t>Some Terms to Cover</a:t>
            </a:r>
          </a:p>
          <a:p>
            <a:r>
              <a:rPr lang="en-US" dirty="0" smtClean="0"/>
              <a:t>Identifying Benefits of Your </a:t>
            </a:r>
            <a:r>
              <a:rPr lang="en-US" dirty="0"/>
              <a:t>P</a:t>
            </a:r>
            <a:r>
              <a:rPr lang="en-US" dirty="0" smtClean="0"/>
              <a:t>rogram(s)</a:t>
            </a:r>
          </a:p>
          <a:p>
            <a:r>
              <a:rPr lang="en-US" dirty="0" smtClean="0"/>
              <a:t>General Strategy (Sell Your Program)</a:t>
            </a:r>
          </a:p>
          <a:p>
            <a:r>
              <a:rPr lang="en-US" dirty="0" smtClean="0"/>
              <a:t>Cold-Calling</a:t>
            </a:r>
            <a:endParaRPr lang="en-US" dirty="0"/>
          </a:p>
          <a:p>
            <a:r>
              <a:rPr lang="en-US" dirty="0" smtClean="0"/>
              <a:t>Landlord Associations</a:t>
            </a:r>
          </a:p>
          <a:p>
            <a:r>
              <a:rPr lang="en-US" dirty="0" smtClean="0"/>
              <a:t>Landlord Forums</a:t>
            </a:r>
          </a:p>
          <a:p>
            <a:r>
              <a:rPr lang="en-US" dirty="0" smtClean="0"/>
              <a:t>Word of Mouth Networking</a:t>
            </a:r>
          </a:p>
          <a:p>
            <a:r>
              <a:rPr lang="en-US" dirty="0"/>
              <a:t>Regarding Specific </a:t>
            </a:r>
            <a:r>
              <a:rPr lang="en-US" dirty="0" smtClean="0"/>
              <a:t>Units</a:t>
            </a:r>
          </a:p>
          <a:p>
            <a:r>
              <a:rPr lang="en-US" dirty="0" smtClean="0"/>
              <a:t>Questions </a:t>
            </a:r>
            <a:endParaRPr lang="en-US" dirty="0"/>
          </a:p>
        </p:txBody>
      </p:sp>
    </p:spTree>
    <p:extLst>
      <p:ext uri="{BB962C8B-B14F-4D97-AF65-F5344CB8AC3E}">
        <p14:creationId xmlns:p14="http://schemas.microsoft.com/office/powerpoint/2010/main" val="259744288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Cold Calling</a:t>
            </a:r>
            <a:endParaRPr lang="en-US" dirty="0"/>
          </a:p>
        </p:txBody>
      </p:sp>
      <p:sp>
        <p:nvSpPr>
          <p:cNvPr id="3" name="Content Placeholder 2"/>
          <p:cNvSpPr>
            <a:spLocks noGrp="1"/>
          </p:cNvSpPr>
          <p:nvPr>
            <p:ph idx="1"/>
          </p:nvPr>
        </p:nvSpPr>
        <p:spPr/>
        <p:txBody>
          <a:bodyPr>
            <a:normAutofit/>
          </a:bodyPr>
          <a:lstStyle/>
          <a:p>
            <a:r>
              <a:rPr lang="en-US" sz="2400" dirty="0" smtClean="0"/>
              <a:t>Introduce yourself,  and the organization you are with and if x unit is still available.  Then present an elevator pitch.</a:t>
            </a:r>
          </a:p>
          <a:p>
            <a:endParaRPr lang="en-US" sz="2400" dirty="0"/>
          </a:p>
          <a:p>
            <a:endParaRPr lang="en-US" sz="2400" dirty="0" smtClean="0"/>
          </a:p>
          <a:p>
            <a:r>
              <a:rPr lang="en-US" sz="2400" dirty="0" smtClean="0"/>
              <a:t>Develop an elevator speech. Thirty seconds, max.</a:t>
            </a:r>
          </a:p>
          <a:p>
            <a:pPr marL="0" indent="0">
              <a:buNone/>
            </a:pPr>
            <a:endParaRPr lang="en-US" sz="2400" dirty="0"/>
          </a:p>
          <a:p>
            <a:pPr marL="0" indent="0">
              <a:buNone/>
            </a:pPr>
            <a:r>
              <a:rPr lang="en-US" sz="2400" dirty="0" smtClean="0"/>
              <a:t> </a:t>
            </a:r>
          </a:p>
          <a:p>
            <a:r>
              <a:rPr lang="en-US" sz="2400" dirty="0" smtClean="0"/>
              <a:t>Include the main benefit of your program (Rent is always paid) and maybe one benefit that makes your program stand out (Case management).</a:t>
            </a:r>
          </a:p>
          <a:p>
            <a:endParaRPr lang="en-US" sz="2400" dirty="0"/>
          </a:p>
        </p:txBody>
      </p:sp>
    </p:spTree>
    <p:extLst>
      <p:ext uri="{BB962C8B-B14F-4D97-AF65-F5344CB8AC3E}">
        <p14:creationId xmlns:p14="http://schemas.microsoft.com/office/powerpoint/2010/main" val="233256583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Cold Calling</a:t>
            </a:r>
          </a:p>
        </p:txBody>
      </p:sp>
      <p:sp>
        <p:nvSpPr>
          <p:cNvPr id="3" name="Content Placeholder 2"/>
          <p:cNvSpPr>
            <a:spLocks noGrp="1"/>
          </p:cNvSpPr>
          <p:nvPr>
            <p:ph idx="1"/>
          </p:nvPr>
        </p:nvSpPr>
        <p:spPr/>
        <p:txBody>
          <a:bodyPr/>
          <a:lstStyle/>
          <a:p>
            <a:r>
              <a:rPr lang="en-US" dirty="0" smtClean="0"/>
              <a:t>Practice the speech until you are comfortable delivering it.</a:t>
            </a:r>
          </a:p>
          <a:p>
            <a:endParaRPr lang="en-US" dirty="0"/>
          </a:p>
          <a:p>
            <a:endParaRPr lang="en-US" dirty="0" smtClean="0"/>
          </a:p>
          <a:p>
            <a:r>
              <a:rPr lang="en-US" dirty="0" smtClean="0"/>
              <a:t>Deliver the speech to your supervisor or a fellow member, and ask for feedback.</a:t>
            </a:r>
          </a:p>
          <a:p>
            <a:endParaRPr lang="en-US" dirty="0"/>
          </a:p>
          <a:p>
            <a:pPr marL="0" indent="0">
              <a:buNone/>
            </a:pPr>
            <a:endParaRPr lang="en-US" dirty="0" smtClean="0"/>
          </a:p>
        </p:txBody>
      </p:sp>
    </p:spTree>
    <p:extLst>
      <p:ext uri="{BB962C8B-B14F-4D97-AF65-F5344CB8AC3E}">
        <p14:creationId xmlns:p14="http://schemas.microsoft.com/office/powerpoint/2010/main" val="236858960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Cold Calling</a:t>
            </a:r>
          </a:p>
        </p:txBody>
      </p:sp>
      <p:sp>
        <p:nvSpPr>
          <p:cNvPr id="3" name="Content Placeholder 2"/>
          <p:cNvSpPr>
            <a:spLocks noGrp="1"/>
          </p:cNvSpPr>
          <p:nvPr>
            <p:ph idx="1"/>
          </p:nvPr>
        </p:nvSpPr>
        <p:spPr/>
        <p:txBody>
          <a:bodyPr/>
          <a:lstStyle/>
          <a:p>
            <a:r>
              <a:rPr lang="en-US" dirty="0" smtClean="0"/>
              <a:t>After the pitch, ask a question the leads into further conversation.</a:t>
            </a:r>
          </a:p>
          <a:p>
            <a:endParaRPr lang="en-US" dirty="0"/>
          </a:p>
          <a:p>
            <a:endParaRPr lang="en-US" dirty="0" smtClean="0"/>
          </a:p>
          <a:p>
            <a:r>
              <a:rPr lang="en-US" dirty="0" smtClean="0"/>
              <a:t>Are they interested in learning more, or learning about what the process looks like? </a:t>
            </a:r>
            <a:endParaRPr lang="en-US" dirty="0"/>
          </a:p>
        </p:txBody>
      </p:sp>
    </p:spTree>
    <p:extLst>
      <p:ext uri="{BB962C8B-B14F-4D97-AF65-F5344CB8AC3E}">
        <p14:creationId xmlns:p14="http://schemas.microsoft.com/office/powerpoint/2010/main" val="270786858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Cold Calling (Where to Find Folks to Call)</a:t>
            </a:r>
            <a:endParaRPr lang="en-US" dirty="0"/>
          </a:p>
        </p:txBody>
      </p:sp>
      <p:sp>
        <p:nvSpPr>
          <p:cNvPr id="3" name="Content Placeholder 2"/>
          <p:cNvSpPr>
            <a:spLocks noGrp="1"/>
          </p:cNvSpPr>
          <p:nvPr>
            <p:ph idx="1"/>
          </p:nvPr>
        </p:nvSpPr>
        <p:spPr/>
        <p:txBody>
          <a:bodyPr/>
          <a:lstStyle/>
          <a:p>
            <a:r>
              <a:rPr lang="en-US" dirty="0" smtClean="0"/>
              <a:t>Online sites like Zillow.</a:t>
            </a:r>
          </a:p>
          <a:p>
            <a:endParaRPr lang="en-US" dirty="0"/>
          </a:p>
          <a:p>
            <a:r>
              <a:rPr lang="en-US" dirty="0" smtClean="0"/>
              <a:t>Realty Companies will often do business with a variety of LLs.</a:t>
            </a:r>
          </a:p>
          <a:p>
            <a:endParaRPr lang="en-US" dirty="0" smtClean="0"/>
          </a:p>
          <a:p>
            <a:r>
              <a:rPr lang="en-US" dirty="0"/>
              <a:t>Local Newspaper Classifieds (often listed online for free).</a:t>
            </a:r>
          </a:p>
          <a:p>
            <a:pPr marL="0" indent="0">
              <a:buNone/>
            </a:pPr>
            <a:endParaRPr lang="en-US" dirty="0"/>
          </a:p>
        </p:txBody>
      </p:sp>
    </p:spTree>
    <p:extLst>
      <p:ext uri="{BB962C8B-B14F-4D97-AF65-F5344CB8AC3E}">
        <p14:creationId xmlns:p14="http://schemas.microsoft.com/office/powerpoint/2010/main" val="285210490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lgn="ctr">
              <a:buNone/>
            </a:pPr>
            <a:r>
              <a:rPr lang="en-US" sz="4400" dirty="0" smtClean="0"/>
              <a:t>Landlord </a:t>
            </a:r>
          </a:p>
          <a:p>
            <a:pPr marL="0" indent="0" algn="ctr">
              <a:buNone/>
            </a:pPr>
            <a:r>
              <a:rPr lang="en-US" sz="4400" dirty="0" smtClean="0"/>
              <a:t>Associations</a:t>
            </a:r>
            <a:endParaRPr lang="en-US" sz="4400" dirty="0"/>
          </a:p>
        </p:txBody>
      </p:sp>
    </p:spTree>
    <p:extLst>
      <p:ext uri="{BB962C8B-B14F-4D97-AF65-F5344CB8AC3E}">
        <p14:creationId xmlns:p14="http://schemas.microsoft.com/office/powerpoint/2010/main" val="258137475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Landlord Associations</a:t>
            </a:r>
            <a:br>
              <a:rPr lang="en-US" dirty="0"/>
            </a:br>
            <a:endParaRPr lang="en-US" dirty="0"/>
          </a:p>
        </p:txBody>
      </p:sp>
      <p:sp>
        <p:nvSpPr>
          <p:cNvPr id="3" name="Content Placeholder 2"/>
          <p:cNvSpPr>
            <a:spLocks noGrp="1"/>
          </p:cNvSpPr>
          <p:nvPr>
            <p:ph idx="1"/>
          </p:nvPr>
        </p:nvSpPr>
        <p:spPr/>
        <p:txBody>
          <a:bodyPr/>
          <a:lstStyle/>
          <a:p>
            <a:r>
              <a:rPr lang="en-US" dirty="0" smtClean="0"/>
              <a:t>Landlord Associations are member organization that Landlords are increasingly becoming a  part of. </a:t>
            </a:r>
          </a:p>
          <a:p>
            <a:endParaRPr lang="en-US" dirty="0"/>
          </a:p>
          <a:p>
            <a:r>
              <a:rPr lang="en-US" dirty="0" smtClean="0"/>
              <a:t>Often will have a guest speaker at meetings.</a:t>
            </a:r>
          </a:p>
          <a:p>
            <a:endParaRPr lang="en-US" dirty="0"/>
          </a:p>
          <a:p>
            <a:endParaRPr lang="en-US" dirty="0" smtClean="0"/>
          </a:p>
          <a:p>
            <a:r>
              <a:rPr lang="en-US" dirty="0" smtClean="0"/>
              <a:t>Ask current Landlords if they are a part of one, and can put you in touch with key contacts.</a:t>
            </a:r>
            <a:endParaRPr lang="en-US" dirty="0"/>
          </a:p>
        </p:txBody>
      </p:sp>
    </p:spTree>
    <p:extLst>
      <p:ext uri="{BB962C8B-B14F-4D97-AF65-F5344CB8AC3E}">
        <p14:creationId xmlns:p14="http://schemas.microsoft.com/office/powerpoint/2010/main" val="214585882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pPr marL="0" indent="0" algn="ctr">
              <a:buNone/>
            </a:pPr>
            <a:r>
              <a:rPr lang="en-US" sz="4400" dirty="0" smtClean="0"/>
              <a:t>Landlord </a:t>
            </a:r>
          </a:p>
          <a:p>
            <a:pPr marL="0" indent="0" algn="ctr">
              <a:buNone/>
            </a:pPr>
            <a:r>
              <a:rPr lang="en-US" sz="4400" dirty="0" smtClean="0"/>
              <a:t>Forums</a:t>
            </a:r>
            <a:endParaRPr lang="en-US" sz="4400" dirty="0"/>
          </a:p>
        </p:txBody>
      </p:sp>
    </p:spTree>
    <p:extLst>
      <p:ext uri="{BB962C8B-B14F-4D97-AF65-F5344CB8AC3E}">
        <p14:creationId xmlns:p14="http://schemas.microsoft.com/office/powerpoint/2010/main" val="76261052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Landlord Forums (For the After)</a:t>
            </a:r>
            <a:endParaRPr lang="en-US" dirty="0"/>
          </a:p>
        </p:txBody>
      </p:sp>
      <p:sp>
        <p:nvSpPr>
          <p:cNvPr id="3" name="Content Placeholder 2"/>
          <p:cNvSpPr>
            <a:spLocks noGrp="1"/>
          </p:cNvSpPr>
          <p:nvPr>
            <p:ph idx="1"/>
          </p:nvPr>
        </p:nvSpPr>
        <p:spPr/>
        <p:txBody>
          <a:bodyPr/>
          <a:lstStyle/>
          <a:p>
            <a:r>
              <a:rPr lang="en-US" dirty="0" smtClean="0"/>
              <a:t>Hold a forum about a specific topic (ESA, Mental Health, </a:t>
            </a:r>
            <a:r>
              <a:rPr lang="en-US" dirty="0" err="1" smtClean="0"/>
              <a:t>etc</a:t>
            </a:r>
            <a:r>
              <a:rPr lang="en-US" dirty="0" smtClean="0"/>
              <a:t>).</a:t>
            </a:r>
          </a:p>
          <a:p>
            <a:endParaRPr lang="en-US" dirty="0"/>
          </a:p>
          <a:p>
            <a:r>
              <a:rPr lang="en-US" dirty="0" smtClean="0"/>
              <a:t>Bring in guest speakers/experts.</a:t>
            </a:r>
          </a:p>
          <a:p>
            <a:endParaRPr lang="en-US" dirty="0"/>
          </a:p>
          <a:p>
            <a:r>
              <a:rPr lang="en-US" dirty="0" smtClean="0"/>
              <a:t>Opportunity to deliver your pitch to many parties at once, and provide space for contact to be made after the forum.</a:t>
            </a:r>
          </a:p>
          <a:p>
            <a:endParaRPr lang="en-US" dirty="0"/>
          </a:p>
          <a:p>
            <a:endParaRPr lang="en-US" dirty="0" smtClean="0"/>
          </a:p>
        </p:txBody>
      </p:sp>
    </p:spTree>
    <p:extLst>
      <p:ext uri="{BB962C8B-B14F-4D97-AF65-F5344CB8AC3E}">
        <p14:creationId xmlns:p14="http://schemas.microsoft.com/office/powerpoint/2010/main" val="27984014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pPr marL="0" indent="0" algn="ctr">
              <a:buNone/>
            </a:pPr>
            <a:r>
              <a:rPr lang="en-US" sz="4400" dirty="0" smtClean="0"/>
              <a:t>Word</a:t>
            </a:r>
          </a:p>
          <a:p>
            <a:pPr marL="0" indent="0" algn="ctr">
              <a:buNone/>
            </a:pPr>
            <a:r>
              <a:rPr lang="en-US" sz="4400" dirty="0" smtClean="0"/>
              <a:t>Of </a:t>
            </a:r>
          </a:p>
          <a:p>
            <a:pPr marL="0" indent="0" algn="ctr">
              <a:buNone/>
            </a:pPr>
            <a:r>
              <a:rPr lang="en-US" sz="4400" dirty="0" smtClean="0"/>
              <a:t>Mouth</a:t>
            </a:r>
          </a:p>
          <a:p>
            <a:pPr marL="0" indent="0" algn="ctr">
              <a:buNone/>
            </a:pPr>
            <a:r>
              <a:rPr lang="en-US" sz="4400" dirty="0" smtClean="0"/>
              <a:t>Networking</a:t>
            </a:r>
            <a:endParaRPr lang="en-US" sz="4400" dirty="0"/>
          </a:p>
        </p:txBody>
      </p:sp>
    </p:spTree>
    <p:extLst>
      <p:ext uri="{BB962C8B-B14F-4D97-AF65-F5344CB8AC3E}">
        <p14:creationId xmlns:p14="http://schemas.microsoft.com/office/powerpoint/2010/main" val="214998620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Word of Mouth Networking</a:t>
            </a:r>
            <a:br>
              <a:rPr lang="en-US" dirty="0"/>
            </a:br>
            <a:endParaRPr lang="en-US" dirty="0"/>
          </a:p>
        </p:txBody>
      </p:sp>
      <p:sp>
        <p:nvSpPr>
          <p:cNvPr id="3" name="Content Placeholder 2"/>
          <p:cNvSpPr>
            <a:spLocks noGrp="1"/>
          </p:cNvSpPr>
          <p:nvPr>
            <p:ph idx="1"/>
          </p:nvPr>
        </p:nvSpPr>
        <p:spPr/>
        <p:txBody>
          <a:bodyPr/>
          <a:lstStyle/>
          <a:p>
            <a:r>
              <a:rPr lang="en-US" dirty="0" smtClean="0"/>
              <a:t>Ask your current partners if they know of anyone that could be interested in working with your programs.</a:t>
            </a:r>
          </a:p>
          <a:p>
            <a:endParaRPr lang="en-US" dirty="0"/>
          </a:p>
          <a:p>
            <a:r>
              <a:rPr lang="en-US" dirty="0" smtClean="0"/>
              <a:t>Even if a cold call may not want to work with your program, they may know someone who does. </a:t>
            </a:r>
          </a:p>
        </p:txBody>
      </p:sp>
    </p:spTree>
    <p:extLst>
      <p:ext uri="{BB962C8B-B14F-4D97-AF65-F5344CB8AC3E}">
        <p14:creationId xmlns:p14="http://schemas.microsoft.com/office/powerpoint/2010/main" val="20616470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p:txBody>
          <a:bodyPr/>
          <a:lstStyle/>
          <a:p>
            <a:r>
              <a:rPr lang="en-US" dirty="0" smtClean="0"/>
              <a:t>Currently Landlord-Tenant Liaison for HHCK</a:t>
            </a:r>
          </a:p>
          <a:p>
            <a:r>
              <a:rPr lang="en-US" dirty="0" smtClean="0"/>
              <a:t>Served As VISTA Leader for HHCK</a:t>
            </a:r>
          </a:p>
          <a:p>
            <a:r>
              <a:rPr lang="en-US" dirty="0" smtClean="0"/>
              <a:t>Served in Homes For All State &amp; National Program as a Construction Member</a:t>
            </a:r>
          </a:p>
          <a:p>
            <a:endParaRPr lang="en-US" dirty="0"/>
          </a:p>
        </p:txBody>
      </p:sp>
    </p:spTree>
    <p:extLst>
      <p:ext uri="{BB962C8B-B14F-4D97-AF65-F5344CB8AC3E}">
        <p14:creationId xmlns:p14="http://schemas.microsoft.com/office/powerpoint/2010/main" val="313419664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lgn="ctr">
              <a:buNone/>
            </a:pPr>
            <a:r>
              <a:rPr lang="en-US" sz="4400" dirty="0" smtClean="0"/>
              <a:t>Regarding</a:t>
            </a:r>
          </a:p>
          <a:p>
            <a:pPr marL="0" indent="0" algn="ctr">
              <a:buNone/>
            </a:pPr>
            <a:r>
              <a:rPr lang="en-US" sz="4400" dirty="0" smtClean="0"/>
              <a:t>Specific</a:t>
            </a:r>
          </a:p>
          <a:p>
            <a:pPr marL="0" indent="0" algn="ctr">
              <a:buNone/>
            </a:pPr>
            <a:r>
              <a:rPr lang="en-US" sz="4400" dirty="0" smtClean="0"/>
              <a:t>Units</a:t>
            </a:r>
            <a:endParaRPr lang="en-US" sz="4400" dirty="0"/>
          </a:p>
        </p:txBody>
      </p:sp>
    </p:spTree>
    <p:extLst>
      <p:ext uri="{BB962C8B-B14F-4D97-AF65-F5344CB8AC3E}">
        <p14:creationId xmlns:p14="http://schemas.microsoft.com/office/powerpoint/2010/main" val="331736812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Regarding Specific Units </a:t>
            </a:r>
            <a:endParaRPr lang="en-US" dirty="0"/>
          </a:p>
        </p:txBody>
      </p:sp>
      <p:sp>
        <p:nvSpPr>
          <p:cNvPr id="3" name="Content Placeholder 2"/>
          <p:cNvSpPr>
            <a:spLocks noGrp="1"/>
          </p:cNvSpPr>
          <p:nvPr>
            <p:ph idx="1"/>
          </p:nvPr>
        </p:nvSpPr>
        <p:spPr/>
        <p:txBody>
          <a:bodyPr>
            <a:normAutofit lnSpcReduction="10000"/>
          </a:bodyPr>
          <a:lstStyle/>
          <a:p>
            <a:r>
              <a:rPr lang="en-US" dirty="0" smtClean="0"/>
              <a:t>Determine if the unit is eligible by asking what the contract rent is, and if utilities are included.</a:t>
            </a:r>
          </a:p>
          <a:p>
            <a:endParaRPr lang="en-US" dirty="0" smtClean="0"/>
          </a:p>
          <a:p>
            <a:r>
              <a:rPr lang="en-US" dirty="0" smtClean="0"/>
              <a:t>If utilities are not included, obtain the details necessary to do a utility allowance calculation, and follow up after you determined Gross Rent.</a:t>
            </a:r>
          </a:p>
          <a:p>
            <a:endParaRPr lang="en-US" dirty="0"/>
          </a:p>
          <a:p>
            <a:r>
              <a:rPr lang="en-US" dirty="0" smtClean="0"/>
              <a:t>Many landlords are willing to negotiate rent amounts. If the unit is above FMR, find out how much it would take to bring the amount  down, and ask if they are willing to accept that amount. </a:t>
            </a:r>
          </a:p>
          <a:p>
            <a:endParaRPr lang="en-US" dirty="0"/>
          </a:p>
          <a:p>
            <a:endParaRPr lang="en-US" dirty="0"/>
          </a:p>
          <a:p>
            <a:pPr marL="0" indent="0">
              <a:buNone/>
            </a:pPr>
            <a:endParaRPr lang="en-US" dirty="0"/>
          </a:p>
        </p:txBody>
      </p:sp>
    </p:spTree>
    <p:extLst>
      <p:ext uri="{BB962C8B-B14F-4D97-AF65-F5344CB8AC3E}">
        <p14:creationId xmlns:p14="http://schemas.microsoft.com/office/powerpoint/2010/main" val="392384123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Regarding Specific Units</a:t>
            </a:r>
            <a:endParaRPr lang="en-US" dirty="0"/>
          </a:p>
        </p:txBody>
      </p:sp>
      <p:sp>
        <p:nvSpPr>
          <p:cNvPr id="3" name="Content Placeholder 2"/>
          <p:cNvSpPr>
            <a:spLocks noGrp="1"/>
          </p:cNvSpPr>
          <p:nvPr>
            <p:ph idx="1"/>
          </p:nvPr>
        </p:nvSpPr>
        <p:spPr/>
        <p:txBody>
          <a:bodyPr/>
          <a:lstStyle/>
          <a:p>
            <a:r>
              <a:rPr lang="en-US" dirty="0" smtClean="0"/>
              <a:t>Make clear how long a lease term is for your program. </a:t>
            </a:r>
          </a:p>
          <a:p>
            <a:endParaRPr lang="en-US" dirty="0"/>
          </a:p>
          <a:p>
            <a:endParaRPr lang="en-US" dirty="0" smtClean="0"/>
          </a:p>
          <a:p>
            <a:r>
              <a:rPr lang="en-US" dirty="0" smtClean="0"/>
              <a:t>Reinforce the benefits of a mutual partnership by reminding  them of the benefits of your program (Rent, Security Deposit, Housing-Focused Case-Management,  Utility Assistance Payments, </a:t>
            </a:r>
            <a:r>
              <a:rPr lang="en-US" dirty="0" err="1" smtClean="0"/>
              <a:t>etc</a:t>
            </a:r>
            <a:r>
              <a:rPr lang="en-US" dirty="0" smtClean="0"/>
              <a:t>). </a:t>
            </a:r>
          </a:p>
          <a:p>
            <a:endParaRPr lang="en-US" dirty="0"/>
          </a:p>
          <a:p>
            <a:endParaRPr lang="en-US" dirty="0" smtClean="0"/>
          </a:p>
        </p:txBody>
      </p:sp>
    </p:spTree>
    <p:extLst>
      <p:ext uri="{BB962C8B-B14F-4D97-AF65-F5344CB8AC3E}">
        <p14:creationId xmlns:p14="http://schemas.microsoft.com/office/powerpoint/2010/main" val="253018650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Regarding Specific Units</a:t>
            </a:r>
            <a:endParaRPr lang="en-US" dirty="0"/>
          </a:p>
        </p:txBody>
      </p:sp>
      <p:sp>
        <p:nvSpPr>
          <p:cNvPr id="3" name="Content Placeholder 2"/>
          <p:cNvSpPr>
            <a:spLocks noGrp="1"/>
          </p:cNvSpPr>
          <p:nvPr>
            <p:ph idx="1"/>
          </p:nvPr>
        </p:nvSpPr>
        <p:spPr/>
        <p:txBody>
          <a:bodyPr/>
          <a:lstStyle/>
          <a:p>
            <a:pPr marL="0" indent="0">
              <a:buNone/>
            </a:pPr>
            <a:r>
              <a:rPr lang="en-US" dirty="0" smtClean="0"/>
              <a:t>Common HQS talking points: </a:t>
            </a:r>
          </a:p>
          <a:p>
            <a:r>
              <a:rPr lang="en-US" dirty="0" smtClean="0"/>
              <a:t>If they are using building code as their guide, their units will pass.</a:t>
            </a:r>
          </a:p>
          <a:p>
            <a:r>
              <a:rPr lang="en-US" dirty="0" smtClean="0"/>
              <a:t>If they are familiar with Section 8 inspections, their units will pass.</a:t>
            </a:r>
          </a:p>
          <a:p>
            <a:r>
              <a:rPr lang="en-US" dirty="0" smtClean="0"/>
              <a:t>Bathrooms must have some form of ventilation. If a window is used, you must be able to open it. Most units have exhaust fans. </a:t>
            </a:r>
          </a:p>
          <a:p>
            <a:r>
              <a:rPr lang="en-US" dirty="0" smtClean="0"/>
              <a:t>All windows accessible from outside have to be able to lock. </a:t>
            </a:r>
          </a:p>
          <a:p>
            <a:r>
              <a:rPr lang="en-US" dirty="0" smtClean="0"/>
              <a:t>Bedrooms have to have a door to be considered a bedroom. </a:t>
            </a:r>
          </a:p>
          <a:p>
            <a:endParaRPr lang="en-US" dirty="0"/>
          </a:p>
        </p:txBody>
      </p:sp>
    </p:spTree>
    <p:extLst>
      <p:ext uri="{BB962C8B-B14F-4D97-AF65-F5344CB8AC3E}">
        <p14:creationId xmlns:p14="http://schemas.microsoft.com/office/powerpoint/2010/main" val="273750508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pPr marL="0" indent="0" algn="ctr">
              <a:buNone/>
            </a:pPr>
            <a:r>
              <a:rPr lang="en-US" sz="4400" dirty="0" smtClean="0"/>
              <a:t>Questions?</a:t>
            </a:r>
            <a:endParaRPr lang="en-US" sz="4400" dirty="0"/>
          </a:p>
        </p:txBody>
      </p:sp>
    </p:spTree>
    <p:extLst>
      <p:ext uri="{BB962C8B-B14F-4D97-AF65-F5344CB8AC3E}">
        <p14:creationId xmlns:p14="http://schemas.microsoft.com/office/powerpoint/2010/main" val="164640265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Thank you!</a:t>
            </a:r>
            <a:endParaRPr lang="en-US" dirty="0"/>
          </a:p>
        </p:txBody>
      </p:sp>
      <p:sp>
        <p:nvSpPr>
          <p:cNvPr id="3" name="Content Placeholder 2"/>
          <p:cNvSpPr>
            <a:spLocks noGrp="1"/>
          </p:cNvSpPr>
          <p:nvPr>
            <p:ph idx="1"/>
          </p:nvPr>
        </p:nvSpPr>
        <p:spPr/>
        <p:txBody>
          <a:bodyPr/>
          <a:lstStyle/>
          <a:p>
            <a:r>
              <a:rPr lang="en-US" dirty="0" smtClean="0"/>
              <a:t>If you have questions after about LL outreach or other topics, please feel free to email me at </a:t>
            </a:r>
            <a:r>
              <a:rPr lang="en-US" dirty="0" smtClean="0">
                <a:hlinkClick r:id="rId2"/>
              </a:rPr>
              <a:t>kasher@hhck.org</a:t>
            </a:r>
            <a:endParaRPr lang="en-US" dirty="0" smtClean="0"/>
          </a:p>
          <a:p>
            <a:endParaRPr lang="en-US" dirty="0"/>
          </a:p>
        </p:txBody>
      </p:sp>
    </p:spTree>
    <p:extLst>
      <p:ext uri="{BB962C8B-B14F-4D97-AF65-F5344CB8AC3E}">
        <p14:creationId xmlns:p14="http://schemas.microsoft.com/office/powerpoint/2010/main" val="234886129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lgn="ctr">
              <a:buNone/>
            </a:pPr>
            <a:r>
              <a:rPr lang="en-US" sz="4400" dirty="0" smtClean="0"/>
              <a:t>Important</a:t>
            </a:r>
          </a:p>
          <a:p>
            <a:pPr marL="0" indent="0" algn="ctr">
              <a:buNone/>
            </a:pPr>
            <a:r>
              <a:rPr lang="en-US" sz="4400" dirty="0" smtClean="0"/>
              <a:t>Terms</a:t>
            </a:r>
            <a:endParaRPr lang="en-US" sz="4400" dirty="0"/>
          </a:p>
        </p:txBody>
      </p:sp>
    </p:spTree>
    <p:extLst>
      <p:ext uri="{BB962C8B-B14F-4D97-AF65-F5344CB8AC3E}">
        <p14:creationId xmlns:p14="http://schemas.microsoft.com/office/powerpoint/2010/main" val="76785956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Some Terms to Cover</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HUD:  Department of Housing &amp; Urban Development</a:t>
            </a:r>
          </a:p>
          <a:p>
            <a:r>
              <a:rPr lang="en-US" dirty="0" smtClean="0"/>
              <a:t>LL: Landlord, property manager, will be used interchangeably throughout this presentation. This is the person who makes the decisions about rental units. </a:t>
            </a:r>
          </a:p>
          <a:p>
            <a:r>
              <a:rPr lang="en-US" dirty="0" smtClean="0"/>
              <a:t>FMR: Fair </a:t>
            </a:r>
            <a:r>
              <a:rPr lang="en-US" dirty="0"/>
              <a:t>Market Rent: Fair Market Rents are federal maximums that deem the fair amount to charge for a unit based on its size and location (county</a:t>
            </a:r>
            <a:r>
              <a:rPr lang="en-US" dirty="0" smtClean="0"/>
              <a:t>).</a:t>
            </a:r>
          </a:p>
          <a:p>
            <a:r>
              <a:rPr lang="en-US" dirty="0" smtClean="0"/>
              <a:t>Utility Allowance Calculation/Chart: A Utility Allowance is the amount allowable for utilities based on the unit size and the type of amenities</a:t>
            </a:r>
            <a:r>
              <a:rPr lang="en-US" baseline="0" dirty="0" smtClean="0"/>
              <a:t> it has (Gas vs electric)</a:t>
            </a:r>
            <a:r>
              <a:rPr lang="en-US" dirty="0" smtClean="0"/>
              <a:t>. </a:t>
            </a:r>
            <a:r>
              <a:rPr lang="en-US" dirty="0"/>
              <a:t>This amount is added to the </a:t>
            </a:r>
            <a:r>
              <a:rPr lang="en-US" dirty="0" smtClean="0"/>
              <a:t>Contract Rent </a:t>
            </a:r>
            <a:r>
              <a:rPr lang="en-US" dirty="0"/>
              <a:t>if any utility is to be in the tenant’s name. UAC’s in Kentucky are generated either by KHC or a local Housing Authority</a:t>
            </a:r>
          </a:p>
        </p:txBody>
      </p:sp>
    </p:spTree>
    <p:extLst>
      <p:ext uri="{BB962C8B-B14F-4D97-AF65-F5344CB8AC3E}">
        <p14:creationId xmlns:p14="http://schemas.microsoft.com/office/powerpoint/2010/main" val="247411124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kern="1200" dirty="0" smtClean="0">
                <a:solidFill>
                  <a:schemeClr val="tx1"/>
                </a:solidFill>
                <a:effectLst/>
                <a:latin typeface="+mj-lt"/>
                <a:ea typeface="+mj-ea"/>
                <a:cs typeface="+mj-cs"/>
              </a:rPr>
              <a:t>Some Terms to Cover</a:t>
            </a:r>
            <a:endParaRPr lang="en-US" dirty="0"/>
          </a:p>
        </p:txBody>
      </p:sp>
      <p:sp>
        <p:nvSpPr>
          <p:cNvPr id="3" name="Content Placeholder 2"/>
          <p:cNvSpPr>
            <a:spLocks noGrp="1"/>
          </p:cNvSpPr>
          <p:nvPr>
            <p:ph idx="1"/>
          </p:nvPr>
        </p:nvSpPr>
        <p:spPr/>
        <p:txBody>
          <a:bodyPr/>
          <a:lstStyle/>
          <a:p>
            <a:r>
              <a:rPr lang="en-US" dirty="0" smtClean="0"/>
              <a:t>Contract Rent (CR): </a:t>
            </a:r>
            <a:r>
              <a:rPr lang="en-US" dirty="0"/>
              <a:t>Contract Rent is the base rent charged by a </a:t>
            </a:r>
            <a:r>
              <a:rPr lang="en-US" dirty="0" smtClean="0"/>
              <a:t>landlord. </a:t>
            </a:r>
          </a:p>
          <a:p>
            <a:r>
              <a:rPr lang="en-US" dirty="0" smtClean="0"/>
              <a:t>Gross Rent [CR + UA= Gross Rent]): Gross rent is the total amount of rent charged with Utilities added in. Gross rent cannot be above FMR under normal circumstances.  </a:t>
            </a:r>
          </a:p>
          <a:p>
            <a:r>
              <a:rPr lang="en-US" dirty="0" smtClean="0"/>
              <a:t>Housing</a:t>
            </a:r>
            <a:r>
              <a:rPr lang="en-US" baseline="0" dirty="0" smtClean="0"/>
              <a:t> </a:t>
            </a:r>
            <a:r>
              <a:rPr lang="en-US" dirty="0"/>
              <a:t>Quality </a:t>
            </a:r>
            <a:r>
              <a:rPr lang="en-US" dirty="0" smtClean="0"/>
              <a:t>Standards: federal </a:t>
            </a:r>
            <a:r>
              <a:rPr lang="en-US" dirty="0"/>
              <a:t>standards, regulations and requirements needed for safe, sanitary, &amp; decent </a:t>
            </a:r>
            <a:r>
              <a:rPr lang="en-US" dirty="0" smtClean="0"/>
              <a:t>housing. The current Inspection form can be viewed </a:t>
            </a:r>
            <a:r>
              <a:rPr lang="en-US" dirty="0" smtClean="0">
                <a:hlinkClick r:id="rId2"/>
              </a:rPr>
              <a:t>here</a:t>
            </a:r>
            <a:r>
              <a:rPr lang="en-US" dirty="0" smtClean="0"/>
              <a:t>. If link does not work, type </a:t>
            </a:r>
            <a:r>
              <a:rPr lang="en-US" dirty="0"/>
              <a:t>into </a:t>
            </a:r>
            <a:r>
              <a:rPr lang="en-US" dirty="0" smtClean="0"/>
              <a:t>Google: HUD HQS </a:t>
            </a:r>
            <a:r>
              <a:rPr lang="en-US" dirty="0"/>
              <a:t>inspection </a:t>
            </a:r>
            <a:r>
              <a:rPr lang="en-US" dirty="0" smtClean="0"/>
              <a:t>form.</a:t>
            </a:r>
            <a:endParaRPr lang="en-US" dirty="0"/>
          </a:p>
        </p:txBody>
      </p:sp>
    </p:spTree>
    <p:extLst>
      <p:ext uri="{BB962C8B-B14F-4D97-AF65-F5344CB8AC3E}">
        <p14:creationId xmlns:p14="http://schemas.microsoft.com/office/powerpoint/2010/main" val="313981093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Some Terms to Cover</a:t>
            </a:r>
          </a:p>
        </p:txBody>
      </p:sp>
      <p:sp>
        <p:nvSpPr>
          <p:cNvPr id="3" name="Content Placeholder 2"/>
          <p:cNvSpPr>
            <a:spLocks noGrp="1"/>
          </p:cNvSpPr>
          <p:nvPr>
            <p:ph idx="1"/>
          </p:nvPr>
        </p:nvSpPr>
        <p:spPr/>
        <p:txBody>
          <a:bodyPr/>
          <a:lstStyle/>
          <a:p>
            <a:r>
              <a:rPr lang="en-US" dirty="0" smtClean="0"/>
              <a:t>Security Deposit (SD): An amount that usually matches one month’s rent that is reserved for damages beyond wear and tear. </a:t>
            </a:r>
          </a:p>
          <a:p>
            <a:endParaRPr lang="en-US" dirty="0"/>
          </a:p>
          <a:p>
            <a:r>
              <a:rPr lang="en-US" dirty="0" smtClean="0"/>
              <a:t>Utility Assistance Payment: The payment to clients to cover utility costs if are not covered in the rent. </a:t>
            </a:r>
            <a:endParaRPr lang="en-US" dirty="0"/>
          </a:p>
        </p:txBody>
      </p:sp>
    </p:spTree>
    <p:extLst>
      <p:ext uri="{BB962C8B-B14F-4D97-AF65-F5344CB8AC3E}">
        <p14:creationId xmlns:p14="http://schemas.microsoft.com/office/powerpoint/2010/main" val="118398486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pPr marL="0" indent="0" algn="ctr">
              <a:buNone/>
            </a:pPr>
            <a:r>
              <a:rPr lang="en-US" sz="4400" dirty="0" smtClean="0"/>
              <a:t>Identifying </a:t>
            </a:r>
          </a:p>
          <a:p>
            <a:pPr marL="0" indent="0" algn="ctr">
              <a:buNone/>
            </a:pPr>
            <a:r>
              <a:rPr lang="en-US" sz="4400" dirty="0" smtClean="0"/>
              <a:t>Benefits</a:t>
            </a:r>
          </a:p>
          <a:p>
            <a:pPr marL="0" indent="0" algn="ctr">
              <a:buNone/>
            </a:pPr>
            <a:r>
              <a:rPr lang="en-US" sz="4400" dirty="0" smtClean="0"/>
              <a:t>To Your</a:t>
            </a:r>
          </a:p>
          <a:p>
            <a:pPr marL="0" indent="0" algn="ctr">
              <a:buNone/>
            </a:pPr>
            <a:r>
              <a:rPr lang="en-US" sz="4400" dirty="0" smtClean="0"/>
              <a:t>Program(s)</a:t>
            </a:r>
          </a:p>
        </p:txBody>
      </p:sp>
    </p:spTree>
    <p:extLst>
      <p:ext uri="{BB962C8B-B14F-4D97-AF65-F5344CB8AC3E}">
        <p14:creationId xmlns:p14="http://schemas.microsoft.com/office/powerpoint/2010/main" val="229973688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Identifying </a:t>
            </a:r>
            <a:r>
              <a:rPr lang="en-US" dirty="0" smtClean="0"/>
              <a:t>Benefits </a:t>
            </a:r>
            <a:r>
              <a:rPr lang="en-US" dirty="0"/>
              <a:t>of </a:t>
            </a:r>
            <a:r>
              <a:rPr lang="en-US" dirty="0" smtClean="0"/>
              <a:t>Your Program(s</a:t>
            </a:r>
            <a:r>
              <a:rPr lang="en-US" dirty="0"/>
              <a:t>)</a:t>
            </a:r>
          </a:p>
        </p:txBody>
      </p:sp>
      <p:sp>
        <p:nvSpPr>
          <p:cNvPr id="3" name="Content Placeholder 2"/>
          <p:cNvSpPr>
            <a:spLocks noGrp="1"/>
          </p:cNvSpPr>
          <p:nvPr>
            <p:ph idx="1"/>
          </p:nvPr>
        </p:nvSpPr>
        <p:spPr/>
        <p:txBody>
          <a:bodyPr/>
          <a:lstStyle/>
          <a:p>
            <a:r>
              <a:rPr lang="en-US" dirty="0" smtClean="0"/>
              <a:t>Does your Org guarantee Rent?</a:t>
            </a:r>
          </a:p>
          <a:p>
            <a:r>
              <a:rPr lang="en-US" dirty="0" smtClean="0"/>
              <a:t>Are you able to include the security deposit?</a:t>
            </a:r>
          </a:p>
          <a:p>
            <a:r>
              <a:rPr lang="en-US" dirty="0" smtClean="0"/>
              <a:t>What is the Fair Market Rent (FMR) for your area? Have</a:t>
            </a:r>
            <a:r>
              <a:rPr lang="en-US" baseline="0" dirty="0" smtClean="0"/>
              <a:t> they applied for a Covid-19 waiver in order to go over FMR when needed? </a:t>
            </a:r>
            <a:endParaRPr lang="en-US" dirty="0" smtClean="0"/>
          </a:p>
          <a:p>
            <a:r>
              <a:rPr lang="en-US" dirty="0" smtClean="0"/>
              <a:t>How Long is rent guaranteed (PSH vs RRH)?</a:t>
            </a:r>
          </a:p>
          <a:p>
            <a:r>
              <a:rPr lang="en-US" dirty="0" smtClean="0"/>
              <a:t>Will they ever need to expect to collect ant amount from the tenant (client)? </a:t>
            </a:r>
            <a:endParaRPr lang="en-US" dirty="0"/>
          </a:p>
        </p:txBody>
      </p:sp>
    </p:spTree>
    <p:extLst>
      <p:ext uri="{BB962C8B-B14F-4D97-AF65-F5344CB8AC3E}">
        <p14:creationId xmlns:p14="http://schemas.microsoft.com/office/powerpoint/2010/main" val="372369988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F46216B-77A9-411A-B9D3-5023FCB70208}"/>
    </a:ext>
  </a:extLst>
</a:theme>
</file>

<file path=docProps/app.xml><?xml version="1.0" encoding="utf-8"?>
<Properties xmlns="http://schemas.openxmlformats.org/officeDocument/2006/extended-properties" xmlns:vt="http://schemas.openxmlformats.org/officeDocument/2006/docPropsVTypes">
  <Template>Office Theme</Template>
  <TotalTime>14562</TotalTime>
  <Words>1232</Words>
  <Application>Microsoft Office PowerPoint</Application>
  <PresentationFormat>Custom</PresentationFormat>
  <Paragraphs>165</Paragraphs>
  <Slides>35</Slides>
  <Notes>0</Notes>
  <HiddenSlides>0</HiddenSlides>
  <MMClips>0</MMClips>
  <ScaleCrop>false</ScaleCrop>
  <HeadingPairs>
    <vt:vector size="4" baseType="variant">
      <vt:variant>
        <vt:lpstr>Theme</vt:lpstr>
      </vt:variant>
      <vt:variant>
        <vt:i4>1</vt:i4>
      </vt:variant>
      <vt:variant>
        <vt:lpstr>Slide Titles</vt:lpstr>
      </vt:variant>
      <vt:variant>
        <vt:i4>35</vt:i4>
      </vt:variant>
    </vt:vector>
  </HeadingPairs>
  <TitlesOfParts>
    <vt:vector size="36" baseType="lpstr">
      <vt:lpstr>Office Theme</vt:lpstr>
      <vt:lpstr>PowerPoint Presentation</vt:lpstr>
      <vt:lpstr>Landlord Outreach</vt:lpstr>
      <vt:lpstr>Introduction</vt:lpstr>
      <vt:lpstr>PowerPoint Presentation</vt:lpstr>
      <vt:lpstr>Some Terms to Cover</vt:lpstr>
      <vt:lpstr>Some Terms to Cover</vt:lpstr>
      <vt:lpstr>Some Terms to Cover</vt:lpstr>
      <vt:lpstr>PowerPoint Presentation</vt:lpstr>
      <vt:lpstr>Identifying Benefits of Your Program(s)</vt:lpstr>
      <vt:lpstr>Identifying Benefits of Your Program(s)</vt:lpstr>
      <vt:lpstr>Identifying Benefits of Your Program(s)</vt:lpstr>
      <vt:lpstr>Identifying Benefits of Your Program(s)</vt:lpstr>
      <vt:lpstr>PowerPoint Presentation</vt:lpstr>
      <vt:lpstr>General Strategy (Sell Your Program)</vt:lpstr>
      <vt:lpstr>General Strategy (Sell Your Program)</vt:lpstr>
      <vt:lpstr>General Strategy (Sell Your Program)</vt:lpstr>
      <vt:lpstr>General Strategy (Sell Your Program)</vt:lpstr>
      <vt:lpstr>General Strategy</vt:lpstr>
      <vt:lpstr>PowerPoint Presentation</vt:lpstr>
      <vt:lpstr>Cold Calling</vt:lpstr>
      <vt:lpstr>Cold Calling</vt:lpstr>
      <vt:lpstr>Cold Calling</vt:lpstr>
      <vt:lpstr>Cold Calling (Where to Find Folks to Call)</vt:lpstr>
      <vt:lpstr>PowerPoint Presentation</vt:lpstr>
      <vt:lpstr>Landlord Associations </vt:lpstr>
      <vt:lpstr>PowerPoint Presentation</vt:lpstr>
      <vt:lpstr>Landlord Forums (For the After)</vt:lpstr>
      <vt:lpstr>PowerPoint Presentation</vt:lpstr>
      <vt:lpstr>Word of Mouth Networking </vt:lpstr>
      <vt:lpstr>PowerPoint Presentation</vt:lpstr>
      <vt:lpstr>Regarding Specific Units </vt:lpstr>
      <vt:lpstr>Regarding Specific Units</vt:lpstr>
      <vt:lpstr>Regarding Specific Units</vt:lpstr>
      <vt:lpstr>PowerPoint Presentation</vt:lpstr>
      <vt:lpstr>Thank you!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Housing Search</dc:title>
  <dc:creator>HHCK HN</dc:creator>
  <cp:lastModifiedBy>ZippyDawn</cp:lastModifiedBy>
  <cp:revision>40</cp:revision>
  <dcterms:created xsi:type="dcterms:W3CDTF">2019-08-01T19:27:16Z</dcterms:created>
  <dcterms:modified xsi:type="dcterms:W3CDTF">2020-08-10T14:52:42Z</dcterms:modified>
</cp:coreProperties>
</file>