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0" r:id="rId2"/>
    <p:sldId id="257" r:id="rId3"/>
    <p:sldId id="259" r:id="rId4"/>
    <p:sldId id="258" r:id="rId5"/>
    <p:sldId id="268" r:id="rId6"/>
    <p:sldId id="261" r:id="rId7"/>
    <p:sldId id="264" r:id="rId8"/>
    <p:sldId id="263" r:id="rId9"/>
    <p:sldId id="265" r:id="rId10"/>
    <p:sldId id="266" r:id="rId11"/>
    <p:sldId id="269" r:id="rId12"/>
    <p:sldId id="273" r:id="rId13"/>
    <p:sldId id="267"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8/10/2020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8/10/2020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8/10/2020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8/10/2020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8/10/2020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8/10/2020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8/10/2020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vimeo.com/126591317" TargetMode="External"/><Relationship Id="rId2" Type="http://schemas.openxmlformats.org/officeDocument/2006/relationships/hyperlink" Target="https://vimeo.com/126548635"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havenforhope.org/wp-content/uploads/2018/11/VI-SPDAT-v2.01-Family-US-Fillable.pdf" TargetMode="External"/><Relationship Id="rId2" Type="http://schemas.openxmlformats.org/officeDocument/2006/relationships/hyperlink" Target="http://pehgc.org/wp-content/uploads/2016/09/VI-SPDAT-v2.01-Single-US-Fillable.pdf" TargetMode="External"/><Relationship Id="rId1" Type="http://schemas.openxmlformats.org/officeDocument/2006/relationships/slideLayout" Target="../slideLayouts/slideLayout2.xml"/><Relationship Id="rId4" Type="http://schemas.openxmlformats.org/officeDocument/2006/relationships/hyperlink" Target="https://d3n8a8pro7vhmx.cloudfront.net/beehivegroupcadev/pages/1208/attachments/original/1479851613/Y-SPDAT-v1.0-Youth-Fillable.pdf?1479851613"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9647" y="1304641"/>
            <a:ext cx="9448800" cy="1825096"/>
          </a:xfrm>
        </p:spPr>
        <p:txBody>
          <a:bodyPr/>
          <a:lstStyle/>
          <a:p>
            <a:r>
              <a:rPr lang="en-US" dirty="0" smtClean="0"/>
              <a:t>VI-SPDAT 		</a:t>
            </a:r>
            <a:endParaRPr lang="en-US" dirty="0"/>
          </a:p>
        </p:txBody>
      </p:sp>
      <p:sp>
        <p:nvSpPr>
          <p:cNvPr id="3" name="Subtitle 2"/>
          <p:cNvSpPr>
            <a:spLocks noGrp="1"/>
          </p:cNvSpPr>
          <p:nvPr>
            <p:ph type="subTitle" idx="1"/>
          </p:nvPr>
        </p:nvSpPr>
        <p:spPr>
          <a:xfrm>
            <a:off x="5828805" y="3129737"/>
            <a:ext cx="2667330" cy="685800"/>
          </a:xfrm>
        </p:spPr>
        <p:txBody>
          <a:bodyPr/>
          <a:lstStyle/>
          <a:p>
            <a:r>
              <a:rPr lang="en-US" dirty="0" smtClean="0"/>
              <a:t>By:  Jenny Andrews</a:t>
            </a:r>
          </a:p>
          <a:p>
            <a:endParaRPr lang="en-US" dirty="0"/>
          </a:p>
        </p:txBody>
      </p:sp>
    </p:spTree>
    <p:extLst>
      <p:ext uri="{BB962C8B-B14F-4D97-AF65-F5344CB8AC3E}">
        <p14:creationId xmlns:p14="http://schemas.microsoft.com/office/powerpoint/2010/main" val="2776445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Familiar With The questions</a:t>
            </a:r>
          </a:p>
        </p:txBody>
      </p:sp>
      <p:sp>
        <p:nvSpPr>
          <p:cNvPr id="3" name="Content Placeholder 2"/>
          <p:cNvSpPr>
            <a:spLocks noGrp="1"/>
          </p:cNvSpPr>
          <p:nvPr>
            <p:ph idx="1"/>
          </p:nvPr>
        </p:nvSpPr>
        <p:spPr>
          <a:xfrm>
            <a:off x="685800" y="2194560"/>
            <a:ext cx="10820400" cy="3538583"/>
          </a:xfrm>
        </p:spPr>
        <p:txBody>
          <a:bodyPr>
            <a:normAutofit fontScale="92500" lnSpcReduction="10000"/>
          </a:bodyPr>
          <a:lstStyle/>
          <a:p>
            <a:pPr lvl="1"/>
            <a:endParaRPr lang="en-US" dirty="0" smtClean="0"/>
          </a:p>
          <a:p>
            <a:pPr lvl="1"/>
            <a:r>
              <a:rPr lang="en-US" dirty="0" smtClean="0"/>
              <a:t>Have you been attacked or beaten up since you’ve become homeless</a:t>
            </a:r>
            <a:r>
              <a:rPr lang="en-US" dirty="0" smtClean="0"/>
              <a:t>?</a:t>
            </a:r>
          </a:p>
          <a:p>
            <a:pPr lvl="1"/>
            <a:endParaRPr lang="en-US" dirty="0" smtClean="0"/>
          </a:p>
          <a:p>
            <a:pPr lvl="1"/>
            <a:r>
              <a:rPr lang="en-US" dirty="0" smtClean="0"/>
              <a:t>Do you ever do things that may be considered risky, like exchange sex for money, run drugs for someone, have unprotected sex with someone you don’t know, share a needle, or anything like that</a:t>
            </a:r>
            <a:r>
              <a:rPr lang="en-US" dirty="0" smtClean="0"/>
              <a:t>?</a:t>
            </a:r>
          </a:p>
          <a:p>
            <a:pPr lvl="1"/>
            <a:endParaRPr lang="en-US" dirty="0" smtClean="0"/>
          </a:p>
          <a:p>
            <a:pPr lvl="1"/>
            <a:r>
              <a:rPr lang="en-US" dirty="0" smtClean="0"/>
              <a:t>Are you currently able to take care of your basic needs like bathing, changing clothes, using a restroom, getting food and clean water and other things like that</a:t>
            </a:r>
            <a:r>
              <a:rPr lang="en-US" dirty="0" smtClean="0"/>
              <a:t>?</a:t>
            </a:r>
          </a:p>
          <a:p>
            <a:pPr lvl="1"/>
            <a:endParaRPr lang="en-US" dirty="0" smtClean="0"/>
          </a:p>
          <a:p>
            <a:pPr lvl="1"/>
            <a:r>
              <a:rPr lang="en-US" dirty="0" smtClean="0"/>
              <a:t>Are there any medication that you a doctor said you should be taking that, for whatever reason, you are not taking?</a:t>
            </a:r>
            <a:endParaRPr lang="en-US" dirty="0"/>
          </a:p>
        </p:txBody>
      </p:sp>
    </p:spTree>
    <p:extLst>
      <p:ext uri="{BB962C8B-B14F-4D97-AF65-F5344CB8AC3E}">
        <p14:creationId xmlns:p14="http://schemas.microsoft.com/office/powerpoint/2010/main" val="29004933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are the assessor</a:t>
            </a:r>
            <a:endParaRPr lang="en-US" dirty="0"/>
          </a:p>
        </p:txBody>
      </p:sp>
      <p:sp>
        <p:nvSpPr>
          <p:cNvPr id="3" name="Content Placeholder 2"/>
          <p:cNvSpPr>
            <a:spLocks noGrp="1"/>
          </p:cNvSpPr>
          <p:nvPr>
            <p:ph idx="1"/>
          </p:nvPr>
        </p:nvSpPr>
        <p:spPr>
          <a:xfrm>
            <a:off x="816429" y="2600960"/>
            <a:ext cx="10820400" cy="3707476"/>
          </a:xfrm>
        </p:spPr>
        <p:txBody>
          <a:bodyPr>
            <a:normAutofit lnSpcReduction="10000"/>
          </a:bodyPr>
          <a:lstStyle/>
          <a:p>
            <a:r>
              <a:rPr lang="en-US" dirty="0" smtClean="0"/>
              <a:t>You will be asking and writing down the </a:t>
            </a:r>
            <a:r>
              <a:rPr lang="en-US" dirty="0" smtClean="0"/>
              <a:t>answers</a:t>
            </a:r>
          </a:p>
          <a:p>
            <a:endParaRPr lang="en-US" dirty="0" smtClean="0"/>
          </a:p>
          <a:p>
            <a:r>
              <a:rPr lang="en-US" dirty="0" smtClean="0"/>
              <a:t>As the assessor, you will want to stay on script as much as possible, but if you need to give more context, or believe the client needs more context, you can go off </a:t>
            </a:r>
            <a:r>
              <a:rPr lang="en-US" dirty="0" smtClean="0"/>
              <a:t>script</a:t>
            </a:r>
          </a:p>
          <a:p>
            <a:endParaRPr lang="en-US" dirty="0"/>
          </a:p>
          <a:p>
            <a:r>
              <a:rPr lang="en-US" dirty="0" smtClean="0"/>
              <a:t>I tr</a:t>
            </a:r>
            <a:r>
              <a:rPr lang="en-US" dirty="0" smtClean="0"/>
              <a:t>y to maximize eye contact with the script, minimize eye contact with the assessment</a:t>
            </a:r>
          </a:p>
          <a:p>
            <a:endParaRPr lang="en-US" dirty="0"/>
          </a:p>
          <a:p>
            <a:r>
              <a:rPr lang="en-US" dirty="0" smtClean="0"/>
              <a:t>Moving onto the next question quickly after answered, giving no judgement</a:t>
            </a:r>
            <a:endParaRPr lang="en-US" dirty="0"/>
          </a:p>
        </p:txBody>
      </p:sp>
    </p:spTree>
    <p:extLst>
      <p:ext uri="{BB962C8B-B14F-4D97-AF65-F5344CB8AC3E}">
        <p14:creationId xmlns:p14="http://schemas.microsoft.com/office/powerpoint/2010/main" val="39329714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 up Questions</a:t>
            </a:r>
            <a:endParaRPr lang="en-US" dirty="0"/>
          </a:p>
        </p:txBody>
      </p:sp>
      <p:sp>
        <p:nvSpPr>
          <p:cNvPr id="3" name="Content Placeholder 2"/>
          <p:cNvSpPr>
            <a:spLocks noGrp="1"/>
          </p:cNvSpPr>
          <p:nvPr>
            <p:ph idx="1"/>
          </p:nvPr>
        </p:nvSpPr>
        <p:spPr/>
        <p:txBody>
          <a:bodyPr/>
          <a:lstStyle/>
          <a:p>
            <a:r>
              <a:rPr lang="en-US" dirty="0" smtClean="0"/>
              <a:t>These are helpful if you will not see them regularly</a:t>
            </a:r>
          </a:p>
          <a:p>
            <a:pPr lvl="1"/>
            <a:r>
              <a:rPr lang="en-US" dirty="0" smtClean="0"/>
              <a:t>Where is the easiest place to find you, during what time?</a:t>
            </a:r>
          </a:p>
          <a:p>
            <a:endParaRPr lang="en-US" dirty="0"/>
          </a:p>
          <a:p>
            <a:r>
              <a:rPr lang="en-US" dirty="0" smtClean="0"/>
              <a:t>Can I take your picture?</a:t>
            </a:r>
          </a:p>
          <a:p>
            <a:endParaRPr lang="en-US" dirty="0"/>
          </a:p>
          <a:p>
            <a:r>
              <a:rPr lang="en-US" dirty="0" smtClean="0"/>
              <a:t>Email/phone number?</a:t>
            </a:r>
          </a:p>
          <a:p>
            <a:endParaRPr lang="en-US" dirty="0" smtClean="0"/>
          </a:p>
          <a:p>
            <a:endParaRPr lang="en-US" dirty="0"/>
          </a:p>
        </p:txBody>
      </p:sp>
    </p:spTree>
    <p:extLst>
      <p:ext uri="{BB962C8B-B14F-4D97-AF65-F5344CB8AC3E}">
        <p14:creationId xmlns:p14="http://schemas.microsoft.com/office/powerpoint/2010/main" val="1778691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addition training?</a:t>
            </a:r>
            <a:endParaRPr lang="en-US" dirty="0"/>
          </a:p>
        </p:txBody>
      </p:sp>
      <p:sp>
        <p:nvSpPr>
          <p:cNvPr id="3" name="Content Placeholder 2"/>
          <p:cNvSpPr>
            <a:spLocks noGrp="1"/>
          </p:cNvSpPr>
          <p:nvPr>
            <p:ph idx="1"/>
          </p:nvPr>
        </p:nvSpPr>
        <p:spPr/>
        <p:txBody>
          <a:bodyPr/>
          <a:lstStyle/>
          <a:p>
            <a:r>
              <a:rPr lang="en-US" dirty="0" smtClean="0"/>
              <a:t>Visit orgcode.com</a:t>
            </a:r>
          </a:p>
          <a:p>
            <a:endParaRPr lang="en-US" dirty="0" smtClean="0"/>
          </a:p>
          <a:p>
            <a:pPr lvl="1"/>
            <a:r>
              <a:rPr lang="en-US" dirty="0" smtClean="0"/>
              <a:t>Single Adult Training:</a:t>
            </a:r>
          </a:p>
          <a:p>
            <a:pPr lvl="2"/>
            <a:r>
              <a:rPr lang="en-US" dirty="0" smtClean="0">
                <a:hlinkClick r:id="rId2"/>
              </a:rPr>
              <a:t>https</a:t>
            </a:r>
            <a:r>
              <a:rPr lang="en-US" dirty="0">
                <a:hlinkClick r:id="rId2"/>
              </a:rPr>
              <a:t>://</a:t>
            </a:r>
            <a:r>
              <a:rPr lang="en-US" dirty="0" smtClean="0">
                <a:hlinkClick r:id="rId2"/>
              </a:rPr>
              <a:t>vimeo.com/126548635</a:t>
            </a:r>
            <a:endParaRPr lang="en-US" dirty="0" smtClean="0"/>
          </a:p>
          <a:p>
            <a:pPr lvl="1"/>
            <a:endParaRPr lang="en-US" dirty="0"/>
          </a:p>
          <a:p>
            <a:pPr lvl="1"/>
            <a:r>
              <a:rPr lang="en-US" dirty="0" smtClean="0"/>
              <a:t>Family Training:</a:t>
            </a:r>
          </a:p>
          <a:p>
            <a:pPr lvl="2"/>
            <a:r>
              <a:rPr lang="en-US" dirty="0">
                <a:hlinkClick r:id="rId3"/>
              </a:rPr>
              <a:t>https://vimeo.com/126591317</a:t>
            </a:r>
            <a:endParaRPr lang="en-US" dirty="0"/>
          </a:p>
        </p:txBody>
      </p:sp>
    </p:spTree>
    <p:extLst>
      <p:ext uri="{BB962C8B-B14F-4D97-AF65-F5344CB8AC3E}">
        <p14:creationId xmlns:p14="http://schemas.microsoft.com/office/powerpoint/2010/main" val="36232750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490088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407" y="1880654"/>
            <a:ext cx="9009743" cy="3459284"/>
          </a:xfrm>
        </p:spPr>
        <p:txBody>
          <a:bodyPr>
            <a:normAutofit/>
          </a:bodyPr>
          <a:lstStyle/>
          <a:p>
            <a:r>
              <a:rPr lang="en-US" sz="9600" dirty="0" smtClean="0"/>
              <a:t>THANK YOU!</a:t>
            </a:r>
            <a:endParaRPr lang="en-US" sz="9600" dirty="0"/>
          </a:p>
        </p:txBody>
      </p:sp>
    </p:spTree>
    <p:extLst>
      <p:ext uri="{BB962C8B-B14F-4D97-AF65-F5344CB8AC3E}">
        <p14:creationId xmlns:p14="http://schemas.microsoft.com/office/powerpoint/2010/main" val="1505348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 I’m Jenny </a:t>
            </a:r>
            <a:r>
              <a:rPr lang="en-US" dirty="0" smtClean="0">
                <a:sym typeface="Wingdings" panose="05000000000000000000" pitchFamily="2" charset="2"/>
              </a:rPr>
              <a:t></a:t>
            </a:r>
            <a:endParaRPr lang="en-US" dirty="0"/>
          </a:p>
        </p:txBody>
      </p:sp>
      <p:sp>
        <p:nvSpPr>
          <p:cNvPr id="3" name="Content Placeholder 2"/>
          <p:cNvSpPr>
            <a:spLocks noGrp="1"/>
          </p:cNvSpPr>
          <p:nvPr>
            <p:ph idx="1"/>
          </p:nvPr>
        </p:nvSpPr>
        <p:spPr/>
        <p:txBody>
          <a:bodyPr/>
          <a:lstStyle/>
          <a:p>
            <a:r>
              <a:rPr lang="en-US" dirty="0"/>
              <a:t>February 2020, I started as the Housing Navigator at HHCK</a:t>
            </a:r>
          </a:p>
          <a:p>
            <a:r>
              <a:rPr lang="en-US" dirty="0"/>
              <a:t>I served as an AmeriCorps Member for two years (2017-2019) at Gateway House in Morehead, KY</a:t>
            </a:r>
          </a:p>
          <a:p>
            <a:r>
              <a:rPr lang="en-US" dirty="0"/>
              <a:t>Born in Morehead, KY and recently moved to Versailles, KY with my husband, 2 dogs, husband‘s BFF &amp; his dog and cat (we’re a big fam)</a:t>
            </a:r>
          </a:p>
          <a:p>
            <a:r>
              <a:rPr lang="en-US" dirty="0"/>
              <a:t>Graduated Morehead State University with a Bachelors in Psychology and Philosophy </a:t>
            </a:r>
          </a:p>
          <a:p>
            <a:r>
              <a:rPr lang="en-US" dirty="0"/>
              <a:t>I’ll be 26 next week!</a:t>
            </a:r>
          </a:p>
          <a:p>
            <a:r>
              <a:rPr lang="en-US" dirty="0"/>
              <a:t>I like to spend time with family + my dogs, play video games, decorate, watch reality TV (KUWTK, Big Brother), and travel</a:t>
            </a:r>
          </a:p>
          <a:p>
            <a:endParaRPr lang="en-US" dirty="0"/>
          </a:p>
        </p:txBody>
      </p:sp>
    </p:spTree>
    <p:extLst>
      <p:ext uri="{BB962C8B-B14F-4D97-AF65-F5344CB8AC3E}">
        <p14:creationId xmlns:p14="http://schemas.microsoft.com/office/powerpoint/2010/main" val="3846188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2582" y="-63236"/>
            <a:ext cx="4321065" cy="4174941"/>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0349" y="-188614"/>
            <a:ext cx="4437352" cy="33044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513" y="4111705"/>
            <a:ext cx="3661726" cy="2746295"/>
          </a:xfrm>
          <a:prstGeom prst="rect">
            <a:avLst/>
          </a:prstGeom>
        </p:spPr>
      </p:pic>
      <p:sp>
        <p:nvSpPr>
          <p:cNvPr id="5" name="AutoShape 2" descr="https://mail.google.com/mail/u/0?ui=2&amp;ik=c85bd1682b&amp;attid=0.2&amp;permmsgid=msg-a:r4509688077048076159&amp;th=173d97901224f52a&amp;view=fimg&amp;sz=s0-l75-ft&amp;attbid=ANGjdJ9U_hEsEYtEqohs4L3hEEow9l4TmG8Vh8y6XHMKOcmJ-giheWo0Yj2GC4u4IQWODFT49P6CaSbt4insPsU8qQWLe5H1LoALncDvuDORjBGC9OCuub-eRYu-aL0&amp;disp=emb&amp;realattid=173d9785e57f8f5e9e8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https://mail.google.com/mail/u/0?ui=2&amp;ik=c85bd1682b&amp;attid=0.2&amp;permmsgid=msg-a:r4509688077048076159&amp;th=173d97901224f52a&amp;view=fimg&amp;sz=s0-l75-ft&amp;attbid=ANGjdJ9U_hEsEYtEqohs4L3hEEow9l4TmG8Vh8y6XHMKOcmJ-giheWo0Yj2GC4u4IQWODFT49P6CaSbt4insPsU8qQWLe5H1LoALncDvuDORjBGC9OCuub-eRYu-aL0&amp;disp=emb&amp;realattid=173d9785e57f8f5e9e8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7440" y="3937130"/>
            <a:ext cx="2754681" cy="367290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42791" y="-1"/>
            <a:ext cx="2891189" cy="3854918"/>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
            <a:ext cx="3396515" cy="4673148"/>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89452" y="3070929"/>
            <a:ext cx="3902548" cy="5203397"/>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36213" y="3854917"/>
            <a:ext cx="2303895" cy="3071860"/>
          </a:xfrm>
          <a:prstGeom prst="rect">
            <a:avLst/>
          </a:prstGeom>
        </p:spPr>
      </p:pic>
    </p:spTree>
    <p:extLst>
      <p:ext uri="{BB962C8B-B14F-4D97-AF65-F5344CB8AC3E}">
        <p14:creationId xmlns:p14="http://schemas.microsoft.com/office/powerpoint/2010/main" val="1714521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What?</a:t>
            </a:r>
            <a:endParaRPr lang="en-US" dirty="0"/>
          </a:p>
        </p:txBody>
      </p:sp>
      <p:sp>
        <p:nvSpPr>
          <p:cNvPr id="3" name="Content Placeholder 2"/>
          <p:cNvSpPr>
            <a:spLocks noGrp="1"/>
          </p:cNvSpPr>
          <p:nvPr>
            <p:ph idx="1"/>
          </p:nvPr>
        </p:nvSpPr>
        <p:spPr>
          <a:xfrm>
            <a:off x="685800" y="1970774"/>
            <a:ext cx="10820400" cy="4024125"/>
          </a:xfrm>
        </p:spPr>
        <p:txBody>
          <a:bodyPr>
            <a:normAutofit lnSpcReduction="10000"/>
          </a:bodyPr>
          <a:lstStyle/>
          <a:p>
            <a:pPr marL="0" indent="0">
              <a:buNone/>
            </a:pPr>
            <a:endParaRPr lang="en-US" dirty="0" smtClean="0"/>
          </a:p>
          <a:p>
            <a:r>
              <a:rPr lang="en-US" dirty="0" smtClean="0"/>
              <a:t>SPDAT (Service </a:t>
            </a:r>
            <a:r>
              <a:rPr lang="en-US" dirty="0"/>
              <a:t>Prioritization Decision Assistance Prescreen </a:t>
            </a:r>
            <a:r>
              <a:rPr lang="en-US" dirty="0" smtClean="0"/>
              <a:t>Tool)</a:t>
            </a:r>
          </a:p>
          <a:p>
            <a:pPr lvl="1"/>
            <a:r>
              <a:rPr lang="en-US" dirty="0"/>
              <a:t>The SPDAT is an evidence-informed approach to assessing an </a:t>
            </a:r>
            <a:r>
              <a:rPr lang="en-US" dirty="0" smtClean="0"/>
              <a:t>individual’s/family’s </a:t>
            </a:r>
            <a:r>
              <a:rPr lang="en-US" dirty="0"/>
              <a:t>acuity. The tool, across multiple components, prioritizes who to serve next and why, </a:t>
            </a:r>
            <a:r>
              <a:rPr lang="en-US" dirty="0" smtClean="0"/>
              <a:t>while also </a:t>
            </a:r>
            <a:r>
              <a:rPr lang="en-US" dirty="0"/>
              <a:t>identifying the areas in the person/family’s life where support is most likely necessary in order to avoid housing instability</a:t>
            </a:r>
            <a:r>
              <a:rPr lang="en-US" dirty="0" smtClean="0"/>
              <a:t>.</a:t>
            </a:r>
          </a:p>
          <a:p>
            <a:pPr marL="457200" lvl="1" indent="0">
              <a:buNone/>
            </a:pPr>
            <a:endParaRPr lang="en-US" dirty="0"/>
          </a:p>
          <a:p>
            <a:r>
              <a:rPr lang="en-US" dirty="0"/>
              <a:t>VI (Vulnerability Index)</a:t>
            </a:r>
          </a:p>
          <a:p>
            <a:pPr lvl="1"/>
            <a:r>
              <a:rPr lang="en-US" dirty="0"/>
              <a:t>The VI-SPDAT helps identify who should be recommended for each housing and support intervention, moving the discussion from simply who is eligible for a service intervention to who is eligible </a:t>
            </a:r>
            <a:r>
              <a:rPr lang="en-US" dirty="0" smtClean="0"/>
              <a:t>AND </a:t>
            </a:r>
            <a:r>
              <a:rPr lang="en-US" dirty="0"/>
              <a:t>in greatest need of that intervention. While the SPDAT is an assessment tool, the VI-SPDAT is a survey that anyone could complete, to help prioritize clients.</a:t>
            </a:r>
          </a:p>
          <a:p>
            <a:pPr lvl="1"/>
            <a:endParaRPr lang="en-US" dirty="0" smtClean="0"/>
          </a:p>
          <a:p>
            <a:pPr marL="457200" lvl="1" indent="0">
              <a:buNone/>
            </a:pPr>
            <a:endParaRPr lang="en-US" dirty="0" smtClean="0"/>
          </a:p>
          <a:p>
            <a:pPr marL="457200" lvl="1" indent="0">
              <a:buNone/>
            </a:pPr>
            <a:endParaRPr lang="en-US" dirty="0" smtClean="0"/>
          </a:p>
          <a:p>
            <a:pPr lvl="1"/>
            <a:endParaRPr lang="en-US" dirty="0"/>
          </a:p>
        </p:txBody>
      </p:sp>
    </p:spTree>
    <p:extLst>
      <p:ext uri="{BB962C8B-B14F-4D97-AF65-F5344CB8AC3E}">
        <p14:creationId xmlns:p14="http://schemas.microsoft.com/office/powerpoint/2010/main" val="4205237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all that mean?</a:t>
            </a:r>
            <a:endParaRPr lang="en-US" dirty="0"/>
          </a:p>
        </p:txBody>
      </p:sp>
      <p:sp>
        <p:nvSpPr>
          <p:cNvPr id="3" name="Content Placeholder 2"/>
          <p:cNvSpPr>
            <a:spLocks noGrp="1"/>
          </p:cNvSpPr>
          <p:nvPr>
            <p:ph idx="1"/>
          </p:nvPr>
        </p:nvSpPr>
        <p:spPr>
          <a:xfrm>
            <a:off x="830942" y="2789646"/>
            <a:ext cx="10820400" cy="3611154"/>
          </a:xfrm>
        </p:spPr>
        <p:txBody>
          <a:bodyPr>
            <a:normAutofit/>
          </a:bodyPr>
          <a:lstStyle/>
          <a:p>
            <a:r>
              <a:rPr lang="en-US" dirty="0" smtClean="0"/>
              <a:t>An </a:t>
            </a:r>
            <a:r>
              <a:rPr lang="en-US" dirty="0" smtClean="0"/>
              <a:t>assessment </a:t>
            </a:r>
            <a:r>
              <a:rPr lang="en-US" dirty="0" smtClean="0"/>
              <a:t>to help understand the needs of an individual or family and placing them on a prioritization list for housing</a:t>
            </a:r>
          </a:p>
          <a:p>
            <a:endParaRPr lang="en-US" dirty="0" smtClean="0"/>
          </a:p>
          <a:p>
            <a:r>
              <a:rPr lang="en-US" dirty="0" smtClean="0"/>
              <a:t>Prioritization</a:t>
            </a:r>
          </a:p>
          <a:p>
            <a:pPr lvl="1"/>
            <a:r>
              <a:rPr lang="en-US" dirty="0" smtClean="0"/>
              <a:t>Not</a:t>
            </a:r>
            <a:r>
              <a:rPr lang="en-US" dirty="0" smtClean="0"/>
              <a:t> </a:t>
            </a:r>
            <a:r>
              <a:rPr lang="en-US" dirty="0" smtClean="0"/>
              <a:t>“last place”</a:t>
            </a:r>
          </a:p>
          <a:p>
            <a:pPr lvl="1"/>
            <a:r>
              <a:rPr lang="en-US" dirty="0" smtClean="0"/>
              <a:t>Like an emergency room—helping those who need it the most</a:t>
            </a:r>
          </a:p>
          <a:p>
            <a:pPr lvl="1"/>
            <a:r>
              <a:rPr lang="en-US" dirty="0" smtClean="0"/>
              <a:t>This tool </a:t>
            </a:r>
            <a:r>
              <a:rPr lang="en-US" dirty="0" smtClean="0"/>
              <a:t>will assess </a:t>
            </a:r>
            <a:r>
              <a:rPr lang="en-US" dirty="0" smtClean="0"/>
              <a:t>where their need </a:t>
            </a:r>
            <a:r>
              <a:rPr lang="en-US" dirty="0" smtClean="0"/>
              <a:t>is</a:t>
            </a:r>
          </a:p>
          <a:p>
            <a:endParaRPr lang="en-US" dirty="0" smtClean="0"/>
          </a:p>
          <a:p>
            <a:pPr marL="457200" lvl="1" indent="0">
              <a:buNone/>
            </a:pPr>
            <a:endParaRPr lang="en-US" dirty="0"/>
          </a:p>
        </p:txBody>
      </p:sp>
    </p:spTree>
    <p:extLst>
      <p:ext uri="{BB962C8B-B14F-4D97-AF65-F5344CB8AC3E}">
        <p14:creationId xmlns:p14="http://schemas.microsoft.com/office/powerpoint/2010/main" val="1834737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Assessment</a:t>
            </a:r>
            <a:endParaRPr lang="en-US" dirty="0"/>
          </a:p>
        </p:txBody>
      </p:sp>
      <p:sp>
        <p:nvSpPr>
          <p:cNvPr id="5" name="Content Placeholder 4"/>
          <p:cNvSpPr>
            <a:spLocks noGrp="1"/>
          </p:cNvSpPr>
          <p:nvPr>
            <p:ph idx="1"/>
          </p:nvPr>
        </p:nvSpPr>
        <p:spPr/>
        <p:txBody>
          <a:bodyPr/>
          <a:lstStyle/>
          <a:p>
            <a:r>
              <a:rPr lang="en-US" dirty="0" smtClean="0"/>
              <a:t>Single (25 or older with no children in household)</a:t>
            </a:r>
          </a:p>
          <a:p>
            <a:pPr lvl="1"/>
            <a:r>
              <a:rPr lang="en-US" dirty="0" smtClean="0"/>
              <a:t> </a:t>
            </a:r>
            <a:r>
              <a:rPr lang="en-US" dirty="0">
                <a:hlinkClick r:id="rId2"/>
              </a:rPr>
              <a:t>http://pehgc.org/wp-content/uploads/2016/09/VI-SPDAT-v2.01-Single-US-Fillable.pdf</a:t>
            </a:r>
            <a:endParaRPr lang="en-US" dirty="0" smtClean="0"/>
          </a:p>
          <a:p>
            <a:endParaRPr lang="en-US" dirty="0"/>
          </a:p>
          <a:p>
            <a:r>
              <a:rPr lang="en-US" dirty="0" smtClean="0"/>
              <a:t>Family (single adult with children in the household)</a:t>
            </a:r>
          </a:p>
          <a:p>
            <a:pPr lvl="1"/>
            <a:r>
              <a:rPr lang="en-US" dirty="0">
                <a:hlinkClick r:id="rId3"/>
              </a:rPr>
              <a:t>https://www.havenforhope.org/wp-content/uploads/2018/11/VI-SPDAT-v2.01-Family-US-Fillable.pdf</a:t>
            </a:r>
            <a:endParaRPr lang="en-US" dirty="0" smtClean="0"/>
          </a:p>
          <a:p>
            <a:endParaRPr lang="en-US" dirty="0"/>
          </a:p>
          <a:p>
            <a:r>
              <a:rPr lang="en-US" dirty="0" smtClean="0"/>
              <a:t>Youth (18-24)</a:t>
            </a:r>
          </a:p>
          <a:p>
            <a:pPr lvl="1"/>
            <a:r>
              <a:rPr lang="en-US" dirty="0">
                <a:hlinkClick r:id="rId4"/>
              </a:rPr>
              <a:t>https://d3n8a8pro7vhmx.cloudfront.net/beehivegroupcadev/pages/1208/attachments/original/1479851613/Y-SPDAT-v1.0-Youth-Fillable.pdf?1479851613</a:t>
            </a:r>
            <a:endParaRPr lang="en-US" dirty="0"/>
          </a:p>
        </p:txBody>
      </p:sp>
    </p:spTree>
    <p:extLst>
      <p:ext uri="{BB962C8B-B14F-4D97-AF65-F5344CB8AC3E}">
        <p14:creationId xmlns:p14="http://schemas.microsoft.com/office/powerpoint/2010/main" val="4006800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Script</a:t>
            </a:r>
            <a:endParaRPr lang="en-US" dirty="0"/>
          </a:p>
        </p:txBody>
      </p:sp>
      <p:sp>
        <p:nvSpPr>
          <p:cNvPr id="3" name="Content Placeholder 2"/>
          <p:cNvSpPr>
            <a:spLocks noGrp="1"/>
          </p:cNvSpPr>
          <p:nvPr>
            <p:ph idx="1"/>
          </p:nvPr>
        </p:nvSpPr>
        <p:spPr/>
        <p:txBody>
          <a:bodyPr/>
          <a:lstStyle/>
          <a:p>
            <a:r>
              <a:rPr lang="en-US" dirty="0" smtClean="0"/>
              <a:t>No matter which type, you need to start with an introductory script that consists of the following:</a:t>
            </a:r>
          </a:p>
          <a:p>
            <a:endParaRPr lang="en-US" dirty="0" smtClean="0"/>
          </a:p>
          <a:p>
            <a:pPr lvl="1"/>
            <a:r>
              <a:rPr lang="en-US" dirty="0" smtClean="0"/>
              <a:t>Purpose of the VI-SPDAT </a:t>
            </a:r>
            <a:r>
              <a:rPr lang="en-US" dirty="0"/>
              <a:t>(</a:t>
            </a:r>
            <a:r>
              <a:rPr lang="en-US" dirty="0" smtClean="0"/>
              <a:t>Coordinated Entry)</a:t>
            </a:r>
          </a:p>
          <a:p>
            <a:pPr lvl="1"/>
            <a:r>
              <a:rPr lang="en-US" dirty="0" smtClean="0"/>
              <a:t>That it is short and should take ~15 </a:t>
            </a:r>
            <a:r>
              <a:rPr lang="en-US" dirty="0" err="1" smtClean="0"/>
              <a:t>mins</a:t>
            </a:r>
            <a:endParaRPr lang="en-US" dirty="0" smtClean="0"/>
          </a:p>
          <a:p>
            <a:pPr lvl="1"/>
            <a:r>
              <a:rPr lang="en-US" dirty="0" smtClean="0"/>
              <a:t>Only needing “yes” or “no” answers</a:t>
            </a:r>
          </a:p>
          <a:p>
            <a:pPr lvl="1"/>
            <a:r>
              <a:rPr lang="en-US" dirty="0" smtClean="0"/>
              <a:t>Any question can be skipped, or stop the assessment at any time</a:t>
            </a:r>
          </a:p>
          <a:p>
            <a:pPr lvl="1"/>
            <a:r>
              <a:rPr lang="en-US" dirty="0" smtClean="0"/>
              <a:t>Where the info is going to be stored (KYHMIS)/Release form</a:t>
            </a:r>
          </a:p>
          <a:p>
            <a:pPr lvl="1"/>
            <a:r>
              <a:rPr lang="en-US" dirty="0" smtClean="0"/>
              <a:t>The importance of being honest</a:t>
            </a:r>
          </a:p>
          <a:p>
            <a:pPr lvl="1"/>
            <a:r>
              <a:rPr lang="en-US" dirty="0" smtClean="0"/>
              <a:t>If they don’t understand a question, more information can be given</a:t>
            </a:r>
          </a:p>
          <a:p>
            <a:pPr lvl="1"/>
            <a:endParaRPr lang="en-US" dirty="0"/>
          </a:p>
        </p:txBody>
      </p:sp>
    </p:spTree>
    <p:extLst>
      <p:ext uri="{BB962C8B-B14F-4D97-AF65-F5344CB8AC3E}">
        <p14:creationId xmlns:p14="http://schemas.microsoft.com/office/powerpoint/2010/main" val="2046257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Familiar With The questions</a:t>
            </a:r>
            <a:endParaRPr lang="en-US" dirty="0"/>
          </a:p>
        </p:txBody>
      </p:sp>
      <p:sp>
        <p:nvSpPr>
          <p:cNvPr id="3" name="Content Placeholder 2"/>
          <p:cNvSpPr>
            <a:spLocks noGrp="1"/>
          </p:cNvSpPr>
          <p:nvPr>
            <p:ph idx="1"/>
          </p:nvPr>
        </p:nvSpPr>
        <p:spPr>
          <a:xfrm>
            <a:off x="685800" y="2833875"/>
            <a:ext cx="10820400" cy="4024125"/>
          </a:xfrm>
        </p:spPr>
        <p:txBody>
          <a:bodyPr/>
          <a:lstStyle/>
          <a:p>
            <a:r>
              <a:rPr lang="en-US" dirty="0" smtClean="0"/>
              <a:t>Read over the assessment before </a:t>
            </a:r>
            <a:r>
              <a:rPr lang="en-US" dirty="0" smtClean="0"/>
              <a:t>completing</a:t>
            </a:r>
            <a:r>
              <a:rPr lang="en-US" dirty="0" smtClean="0"/>
              <a:t> one with a client, </a:t>
            </a:r>
            <a:r>
              <a:rPr lang="en-US" dirty="0" smtClean="0"/>
              <a:t>as you would not want to feel uncomfortable—it can make the client uncomfortable</a:t>
            </a:r>
          </a:p>
          <a:p>
            <a:endParaRPr lang="en-US" dirty="0"/>
          </a:p>
          <a:p>
            <a:r>
              <a:rPr lang="en-US" dirty="0" smtClean="0"/>
              <a:t>The assessment can feel invasive, make sure you prep that as well</a:t>
            </a:r>
          </a:p>
          <a:p>
            <a:pPr lvl="1"/>
            <a:r>
              <a:rPr lang="en-US" dirty="0" smtClean="0"/>
              <a:t>You are not the enemy or trying to “get things out of them”</a:t>
            </a:r>
          </a:p>
          <a:p>
            <a:pPr lvl="1"/>
            <a:r>
              <a:rPr lang="en-US" dirty="0" smtClean="0"/>
              <a:t>Ex:  I had someone say, “you’re trying to trick me</a:t>
            </a:r>
            <a:r>
              <a:rPr lang="en-US" dirty="0" smtClean="0"/>
              <a:t>”</a:t>
            </a:r>
          </a:p>
          <a:p>
            <a:pPr lvl="1"/>
            <a:endParaRPr lang="en-US" dirty="0"/>
          </a:p>
          <a:p>
            <a:r>
              <a:rPr lang="en-US" dirty="0" smtClean="0"/>
              <a:t>Practice with staff at your service site</a:t>
            </a:r>
            <a:endParaRPr lang="en-US" dirty="0"/>
          </a:p>
        </p:txBody>
      </p:sp>
    </p:spTree>
    <p:extLst>
      <p:ext uri="{BB962C8B-B14F-4D97-AF65-F5344CB8AC3E}">
        <p14:creationId xmlns:p14="http://schemas.microsoft.com/office/powerpoint/2010/main" val="26199544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Familiar With The questions</a:t>
            </a:r>
          </a:p>
        </p:txBody>
      </p:sp>
      <p:sp>
        <p:nvSpPr>
          <p:cNvPr id="3" name="Content Placeholder 2"/>
          <p:cNvSpPr>
            <a:spLocks noGrp="1"/>
          </p:cNvSpPr>
          <p:nvPr>
            <p:ph idx="1"/>
          </p:nvPr>
        </p:nvSpPr>
        <p:spPr>
          <a:xfrm>
            <a:off x="685800" y="2975429"/>
            <a:ext cx="11912600" cy="3882571"/>
          </a:xfrm>
        </p:spPr>
        <p:txBody>
          <a:bodyPr/>
          <a:lstStyle/>
          <a:p>
            <a:r>
              <a:rPr lang="en-US" sz="2400" dirty="0" smtClean="0"/>
              <a:t>Re-word </a:t>
            </a:r>
            <a:r>
              <a:rPr lang="en-US" sz="2400" dirty="0" smtClean="0"/>
              <a:t>the questions for context:</a:t>
            </a:r>
          </a:p>
          <a:p>
            <a:pPr lvl="1"/>
            <a:r>
              <a:rPr lang="en-US" sz="2400" dirty="0" smtClean="0"/>
              <a:t>For time references:</a:t>
            </a:r>
          </a:p>
          <a:p>
            <a:pPr lvl="2"/>
            <a:r>
              <a:rPr lang="en-US" sz="2400" dirty="0" smtClean="0"/>
              <a:t>Past 3 years you can </a:t>
            </a:r>
            <a:r>
              <a:rPr lang="en-US" sz="2400" dirty="0" smtClean="0"/>
              <a:t>say, </a:t>
            </a:r>
            <a:r>
              <a:rPr lang="en-US" sz="2400" dirty="0" smtClean="0"/>
              <a:t>“since 2017”</a:t>
            </a:r>
          </a:p>
          <a:p>
            <a:pPr lvl="2"/>
            <a:r>
              <a:rPr lang="en-US" sz="2400" dirty="0" smtClean="0"/>
              <a:t>In the last 6 months, “since February”</a:t>
            </a:r>
          </a:p>
          <a:p>
            <a:pPr lvl="2"/>
            <a:r>
              <a:rPr lang="en-US" sz="2400" dirty="0" smtClean="0"/>
              <a:t>Or even count backwards (August, July, June, etc.) to give context</a:t>
            </a:r>
          </a:p>
          <a:p>
            <a:pPr lvl="2"/>
            <a:endParaRPr lang="en-US" dirty="0"/>
          </a:p>
          <a:p>
            <a:endParaRPr lang="en-US" dirty="0" smtClean="0"/>
          </a:p>
          <a:p>
            <a:pPr lvl="1"/>
            <a:endParaRPr lang="en-US" dirty="0"/>
          </a:p>
          <a:p>
            <a:pPr marL="457200" lvl="1" indent="0">
              <a:buNone/>
            </a:pPr>
            <a:endParaRPr lang="en-US" dirty="0"/>
          </a:p>
        </p:txBody>
      </p:sp>
    </p:spTree>
    <p:extLst>
      <p:ext uri="{BB962C8B-B14F-4D97-AF65-F5344CB8AC3E}">
        <p14:creationId xmlns:p14="http://schemas.microsoft.com/office/powerpoint/2010/main" val="1982287664"/>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docProps/app.xml><?xml version="1.0" encoding="utf-8"?>
<Properties xmlns="http://schemas.openxmlformats.org/officeDocument/2006/extended-properties" xmlns:vt="http://schemas.openxmlformats.org/officeDocument/2006/docPropsVTypes">
  <Template>TM04033937[[fn=Vapor Trail]]</Template>
  <TotalTime>257</TotalTime>
  <Words>806</Words>
  <Application>Microsoft Office PowerPoint</Application>
  <PresentationFormat>Widescreen</PresentationFormat>
  <Paragraphs>94</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Century Gothic</vt:lpstr>
      <vt:lpstr>Wingdings</vt:lpstr>
      <vt:lpstr>Vapor Trail</vt:lpstr>
      <vt:lpstr>VI-SPDAT   </vt:lpstr>
      <vt:lpstr>Hi, I’m Jenny </vt:lpstr>
      <vt:lpstr>PowerPoint Presentation</vt:lpstr>
      <vt:lpstr>The What?</vt:lpstr>
      <vt:lpstr>What does all that mean?</vt:lpstr>
      <vt:lpstr>The Assessment</vt:lpstr>
      <vt:lpstr>Opening Script</vt:lpstr>
      <vt:lpstr>Get Familiar With The questions</vt:lpstr>
      <vt:lpstr>Get Familiar With The questions</vt:lpstr>
      <vt:lpstr>Get Familiar With The questions</vt:lpstr>
      <vt:lpstr>You are the assessor</vt:lpstr>
      <vt:lpstr>Follow up Questions</vt:lpstr>
      <vt:lpstr>Need addition training?</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VI-SPDAT Assessment</dc:title>
  <dc:creator>Jenny Andrews</dc:creator>
  <cp:lastModifiedBy>Jenny Andrews</cp:lastModifiedBy>
  <cp:revision>17</cp:revision>
  <dcterms:created xsi:type="dcterms:W3CDTF">2020-08-10T16:13:43Z</dcterms:created>
  <dcterms:modified xsi:type="dcterms:W3CDTF">2020-08-10T20:33:39Z</dcterms:modified>
</cp:coreProperties>
</file>