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8" r:id="rId4"/>
    <p:sldId id="267" r:id="rId5"/>
    <p:sldId id="264" r:id="rId6"/>
    <p:sldId id="272" r:id="rId7"/>
    <p:sldId id="269" r:id="rId8"/>
    <p:sldId id="273" r:id="rId9"/>
    <p:sldId id="276" r:id="rId10"/>
    <p:sldId id="270" r:id="rId11"/>
    <p:sldId id="278" r:id="rId12"/>
    <p:sldId id="277" r:id="rId13"/>
    <p:sldId id="271" r:id="rId14"/>
    <p:sldId id="275" r:id="rId15"/>
    <p:sldId id="279" r:id="rId16"/>
    <p:sldId id="268" r:id="rId17"/>
    <p:sldId id="25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76493-58A1-48E2-BC6B-66457548E783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4CFF-ACCE-4212-BDA7-3638AB354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C875-7474-D9A5-547C-766DECED5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7F2DC-064A-84D4-0BAE-64A7773AF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467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A9CB-F82A-FC6F-7BB7-B78E0EC2B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783D9-79FB-0CE5-4EC9-BF2440DB6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05BC3-9C02-E868-C0C2-691BE481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50AE-0E38-6E98-CD55-62754C4A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45A50-FAAD-B110-D5EF-58B463A8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7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5E566-EFD0-8C91-D992-EE1363646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C5C67-A1B0-468C-440F-E638BBC86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0C871-FBD5-B68E-23AD-1BD9099E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7DC5-5744-E451-DF4B-FC99C0B9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C12B3-3481-FBF2-2711-0921EB6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A5FF-88E3-CB61-0849-7B88B857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80415-D747-F071-1D1C-F188982AD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225DB-BDF1-59CB-85AA-C2468AB1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14723-7B9F-4398-EB2D-EC53EA49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EE0F9-217C-DE15-2075-E324EC57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457F-B258-A045-E573-5257CA52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FC49-AA36-D084-7AC8-032F6657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5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CDC2-A490-DD30-A96A-4566FCBD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DF19-4A6B-1B88-1A85-9A0140A76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1EA15-2B38-DF9C-CBC9-182B6C1E9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35D45-039B-8D92-DD6B-32FE8A53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00F-EF65-A81C-827B-EA9485F0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2E190-E97D-6096-760A-B925DECE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F752-05F2-87B5-8B1C-51805658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A95E5-0052-2326-4370-1DB993431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DAB1B-01A3-0C76-6C23-55DCD1454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83BD7-24BA-889B-231F-CBB747F7B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8B4792-701A-4472-22CC-B7D919CC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58F06-2099-4890-24BE-01AF1153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66598-CF87-044B-BA87-8A46B478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25335-C080-30AA-8EFF-97AFC604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4D5C-6229-BCE5-1116-6F7D2D42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3F8FB-ED40-077C-3EBA-E66B0E91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ACE53-B2FF-4012-4C47-56D91E9E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AA893-6A48-ED58-B6D2-157B3082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711423-A95C-B68F-9314-996AB964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B5CBA-B9EA-9822-F4D8-D7B55264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825FC-B297-BD82-775E-6A5E5E14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B906-6CF6-690A-A3D4-05A62AB1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B9AD-E3CA-C91A-E48D-8F0C582D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8B165-7031-6D78-08F6-9B94A847C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13315-6F72-3DB7-0784-3A31666E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CAEF0-0E69-2C35-53D0-019DA9A8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7DD04-7EDB-962F-9912-FB0A0013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1673-DE4E-843F-4E84-7F5B61A7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EBC12-2DCC-C10D-7D8F-579E18837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6032F-1937-47AC-7703-2879E166F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2B552-921B-BE20-F24F-B54AFD50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5D95C-407D-9F77-CCA5-9E29954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FFC47-EE38-80DF-74E4-6D9748F9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5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25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DA6BF-9465-C9E2-B8F7-AC0C3829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BBDE-B6D4-9874-B0B7-2A5505551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743C4-F67A-0F68-6A01-F5AAAC033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CA16-565B-48D3-8CAA-514E190A03AE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417AD-A92C-8F14-04B1-4FF29BD09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68D4-B2E9-8B01-23E1-3B439C797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C896-9F28-4642-9C0B-8400E60F1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homesforall@hhc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658348-DAB3-E726-DB55-E23F7DAE7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34184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entury Gothic" panose="020B0502020202020204" pitchFamily="34" charset="0"/>
              </a:rPr>
              <a:t>Performance Measure Reporting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D5CACC-37B1-4ED6-E71D-C77C133C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173" y="750278"/>
            <a:ext cx="5911654" cy="1337474"/>
          </a:xfrm>
          <a:prstGeom prst="rect">
            <a:avLst/>
          </a:prstGeom>
        </p:spPr>
      </p:pic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D99C5DB7-979B-F012-625A-FEF1DA055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4524"/>
            <a:ext cx="12192000" cy="168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/>
          <a:lstStyle/>
          <a:p>
            <a:r>
              <a:rPr lang="en-US" b="1" dirty="0"/>
              <a:t>AmeriCorps Wrap-up 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7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Collected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Code Name | Date Services Ended</a:t>
            </a:r>
          </a:p>
          <a:p>
            <a:r>
              <a:rPr lang="en-US" dirty="0"/>
              <a:t>Proof of Housing</a:t>
            </a:r>
          </a:p>
          <a:p>
            <a:pPr lvl="1"/>
            <a:r>
              <a:rPr lang="en-US" dirty="0"/>
              <a:t>Beneficiary self report of housing (to your service site)</a:t>
            </a:r>
          </a:p>
          <a:p>
            <a:pPr lvl="1"/>
            <a:r>
              <a:rPr lang="en-US" dirty="0"/>
              <a:t>Certificate of occupancy</a:t>
            </a:r>
          </a:p>
          <a:p>
            <a:pPr lvl="1"/>
            <a:r>
              <a:rPr lang="en-US" dirty="0"/>
              <a:t>Completed construction project proof (photos)</a:t>
            </a:r>
          </a:p>
          <a:p>
            <a:pPr lvl="1"/>
            <a:r>
              <a:rPr lang="en-US" dirty="0"/>
              <a:t>Housing voucher</a:t>
            </a:r>
          </a:p>
          <a:p>
            <a:pPr lvl="1"/>
            <a:r>
              <a:rPr lang="en-US" dirty="0"/>
              <a:t>Lease or mortgage</a:t>
            </a:r>
          </a:p>
          <a:p>
            <a:pPr lvl="1"/>
            <a:r>
              <a:rPr lang="en-US" i="1" dirty="0"/>
              <a:t>Or something else that your site uses to demonstrate completion </a:t>
            </a:r>
          </a:p>
          <a:p>
            <a:r>
              <a:rPr lang="en-US" dirty="0"/>
              <a:t>Signatures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Site Supervisor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65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to complete:</a:t>
            </a:r>
          </a:p>
          <a:p>
            <a:pPr lvl="1"/>
            <a:r>
              <a:rPr lang="en-US" dirty="0"/>
              <a:t>Construction is finished</a:t>
            </a:r>
          </a:p>
          <a:p>
            <a:pPr lvl="1"/>
            <a:r>
              <a:rPr lang="en-US" dirty="0"/>
              <a:t>Moves into permanent housing (even if still using services)</a:t>
            </a:r>
          </a:p>
          <a:p>
            <a:pPr lvl="1"/>
            <a:r>
              <a:rPr lang="en-US" dirty="0"/>
              <a:t>Rent or utility assistance provided (eviction prevention)</a:t>
            </a:r>
          </a:p>
          <a:p>
            <a:pPr lvl="1"/>
            <a:r>
              <a:rPr lang="en-US" dirty="0"/>
              <a:t>Obtains housing voucher</a:t>
            </a:r>
          </a:p>
          <a:p>
            <a:pPr lvl="1"/>
            <a:r>
              <a:rPr lang="en-US" dirty="0"/>
              <a:t>Lease signed</a:t>
            </a:r>
          </a:p>
          <a:p>
            <a:pPr lvl="1"/>
            <a:r>
              <a:rPr lang="en-US" dirty="0"/>
              <a:t>Mortgage obtained, home purchased</a:t>
            </a:r>
          </a:p>
          <a:p>
            <a:pPr lvl="1"/>
            <a:r>
              <a:rPr lang="en-US" dirty="0"/>
              <a:t>What else would it mean for the household to be “housed”?</a:t>
            </a:r>
          </a:p>
          <a:p>
            <a:pPr lvl="2"/>
            <a:r>
              <a:rPr lang="en-US" dirty="0"/>
              <a:t>i.e. case management for housing stability </a:t>
            </a:r>
          </a:p>
          <a:p>
            <a:r>
              <a:rPr lang="en-US" dirty="0"/>
              <a:t>Not used when:</a:t>
            </a:r>
          </a:p>
          <a:p>
            <a:pPr lvl="1"/>
            <a:r>
              <a:rPr lang="en-US" dirty="0"/>
              <a:t>Household exits services before being housed</a:t>
            </a:r>
          </a:p>
          <a:p>
            <a:r>
              <a:rPr lang="en-US" dirty="0"/>
              <a:t>Request additional blank forms to be mailed if needed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6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/>
          <a:lstStyle/>
          <a:p>
            <a:r>
              <a:rPr lang="en-US" b="1" dirty="0"/>
              <a:t>Volunteer Reporting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4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Collected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Member Name | Service Site | Volunteer Month</a:t>
            </a:r>
          </a:p>
          <a:p>
            <a:r>
              <a:rPr lang="en-US" dirty="0"/>
              <a:t>Volunteer Group Name or ID</a:t>
            </a:r>
          </a:p>
          <a:p>
            <a:r>
              <a:rPr lang="en-US" dirty="0"/>
              <a:t># of volunteers</a:t>
            </a:r>
          </a:p>
          <a:p>
            <a:r>
              <a:rPr lang="en-US" dirty="0"/>
              <a:t>Recurring or episodic</a:t>
            </a:r>
          </a:p>
          <a:p>
            <a:r>
              <a:rPr lang="en-US" dirty="0"/>
              <a:t>Total # of hours served</a:t>
            </a:r>
          </a:p>
          <a:p>
            <a:pPr lvl="1"/>
            <a:r>
              <a:rPr lang="en-US" dirty="0"/>
              <a:t># of vols x # of hours</a:t>
            </a:r>
          </a:p>
          <a:p>
            <a:pPr lvl="2"/>
            <a:r>
              <a:rPr lang="en-US" dirty="0"/>
              <a:t>5 volunteers x 6 hours each = 30 hours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same Volunteer Group Name or ID</a:t>
            </a:r>
          </a:p>
          <a:p>
            <a:r>
              <a:rPr lang="en-US" dirty="0"/>
              <a:t>Episodic</a:t>
            </a:r>
          </a:p>
          <a:p>
            <a:r>
              <a:rPr lang="en-US" dirty="0"/>
              <a:t>Recurring</a:t>
            </a:r>
          </a:p>
          <a:p>
            <a:pPr lvl="1"/>
            <a:r>
              <a:rPr lang="en-US" dirty="0"/>
              <a:t>Avoid duplication: only report volunteers 1x a year</a:t>
            </a:r>
          </a:p>
          <a:p>
            <a:pPr lvl="1"/>
            <a:r>
              <a:rPr lang="en-US" dirty="0"/>
              <a:t>Update the number of hours served if applicable </a:t>
            </a:r>
          </a:p>
          <a:p>
            <a:r>
              <a:rPr lang="en-US" dirty="0"/>
              <a:t>Report on volunteers that YOU:</a:t>
            </a:r>
          </a:p>
          <a:p>
            <a:pPr lvl="1"/>
            <a:r>
              <a:rPr lang="en-US" dirty="0"/>
              <a:t>Trained</a:t>
            </a:r>
          </a:p>
          <a:p>
            <a:pPr lvl="1"/>
            <a:r>
              <a:rPr lang="en-US" dirty="0"/>
              <a:t>Recruited </a:t>
            </a:r>
          </a:p>
          <a:p>
            <a:pPr lvl="1"/>
            <a:r>
              <a:rPr lang="en-US" dirty="0"/>
              <a:t>Managed </a:t>
            </a:r>
          </a:p>
          <a:p>
            <a:pPr marL="457200" lvl="1" indent="0">
              <a:buNone/>
            </a:pPr>
            <a:r>
              <a:rPr lang="en-US" i="1" dirty="0"/>
              <a:t>to provide housing or financial services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2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 rot="-1824450">
            <a:off x="4275552" y="1067543"/>
            <a:ext cx="5715441" cy="25776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667"/>
              </a:lnSpc>
            </a:pPr>
            <a:r>
              <a:rPr lang="en-US" sz="6667" spc="667" dirty="0">
                <a:solidFill>
                  <a:srgbClr val="EFEFEF"/>
                </a:solidFill>
                <a:latin typeface="+mj-lt"/>
              </a:rPr>
              <a:t>15TH OF EVERY MONTH</a:t>
            </a:r>
          </a:p>
        </p:txBody>
      </p:sp>
      <p:grpSp>
        <p:nvGrpSpPr>
          <p:cNvPr id="3" name="Group 3"/>
          <p:cNvGrpSpPr/>
          <p:nvPr/>
        </p:nvGrpSpPr>
        <p:grpSpPr>
          <a:xfrm rot="-10800000">
            <a:off x="2170947" y="-268543"/>
            <a:ext cx="2235803" cy="1936205"/>
            <a:chOff x="0" y="0"/>
            <a:chExt cx="6350000" cy="54991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3F6CB2"/>
            </a:solidFill>
          </p:spPr>
        </p:sp>
      </p:grpSp>
      <p:sp>
        <p:nvSpPr>
          <p:cNvPr id="5" name="AutoShape 5"/>
          <p:cNvSpPr/>
          <p:nvPr/>
        </p:nvSpPr>
        <p:spPr>
          <a:xfrm rot="-1827212">
            <a:off x="3579525" y="-1425420"/>
            <a:ext cx="76524" cy="9708839"/>
          </a:xfrm>
          <a:prstGeom prst="rect">
            <a:avLst/>
          </a:prstGeom>
          <a:solidFill>
            <a:srgbClr val="EFEFEF"/>
          </a:solidFill>
        </p:spPr>
      </p:sp>
      <p:grpSp>
        <p:nvGrpSpPr>
          <p:cNvPr id="6" name="Group 6"/>
          <p:cNvGrpSpPr/>
          <p:nvPr/>
        </p:nvGrpSpPr>
        <p:grpSpPr>
          <a:xfrm>
            <a:off x="10563226" y="5229226"/>
            <a:ext cx="2203450" cy="2203450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3F6CB2"/>
            </a:solidFill>
          </p:spPr>
        </p:sp>
      </p:grpSp>
      <p:sp>
        <p:nvSpPr>
          <p:cNvPr id="8" name="AutoShape 8"/>
          <p:cNvSpPr/>
          <p:nvPr/>
        </p:nvSpPr>
        <p:spPr>
          <a:xfrm rot="-5400000">
            <a:off x="6054408" y="1057593"/>
            <a:ext cx="76524" cy="10813739"/>
          </a:xfrm>
          <a:prstGeom prst="rect">
            <a:avLst/>
          </a:prstGeom>
          <a:solidFill>
            <a:srgbClr val="EFEFEF"/>
          </a:solidFill>
        </p:spPr>
      </p:sp>
      <p:grpSp>
        <p:nvGrpSpPr>
          <p:cNvPr id="9" name="Group 9"/>
          <p:cNvGrpSpPr/>
          <p:nvPr/>
        </p:nvGrpSpPr>
        <p:grpSpPr>
          <a:xfrm>
            <a:off x="-1005099" y="1825286"/>
            <a:ext cx="5958099" cy="5159714"/>
            <a:chOff x="0" y="0"/>
            <a:chExt cx="6350000" cy="54991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5804969" y="5487815"/>
            <a:ext cx="4445267" cy="7209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80"/>
              </a:lnSpc>
            </a:pPr>
            <a:r>
              <a:rPr lang="en-US" sz="2400" b="1" spc="239" dirty="0">
                <a:solidFill>
                  <a:srgbClr val="EFEFEF"/>
                </a:solidFill>
                <a:latin typeface="+mj-lt"/>
              </a:rPr>
              <a:t>WHEN ARE WE REPORTING?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7C02-878B-30AA-4696-3D708C17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to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FCB6-511A-6B3F-2867-4FB5F90ACD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AmeriCorps Services + Wrap-up Forms</a:t>
            </a:r>
          </a:p>
          <a:p>
            <a:pPr lvl="1"/>
            <a:r>
              <a:rPr lang="en-US" dirty="0"/>
              <a:t>By the 15</a:t>
            </a:r>
            <a:r>
              <a:rPr lang="en-US" baseline="30000" dirty="0"/>
              <a:t>th</a:t>
            </a:r>
            <a:r>
              <a:rPr lang="en-US" dirty="0"/>
              <a:t> of the month for the previous month</a:t>
            </a:r>
          </a:p>
          <a:p>
            <a:pPr lvl="1"/>
            <a:r>
              <a:rPr lang="en-US" dirty="0"/>
              <a:t>Fill out copies and either:</a:t>
            </a:r>
          </a:p>
          <a:p>
            <a:pPr lvl="2"/>
            <a:r>
              <a:rPr lang="en-US" dirty="0"/>
              <a:t>Scan and email</a:t>
            </a:r>
          </a:p>
          <a:p>
            <a:pPr lvl="2"/>
            <a:r>
              <a:rPr lang="en-US" dirty="0"/>
              <a:t>Take pictures and text</a:t>
            </a:r>
          </a:p>
          <a:p>
            <a:pPr lvl="2"/>
            <a:r>
              <a:rPr lang="en-US" dirty="0"/>
              <a:t>Mail to HHCK</a:t>
            </a:r>
          </a:p>
          <a:p>
            <a:pPr lvl="1"/>
            <a:r>
              <a:rPr lang="en-US" dirty="0"/>
              <a:t>New forms:</a:t>
            </a:r>
          </a:p>
          <a:p>
            <a:pPr lvl="2"/>
            <a:r>
              <a:rPr lang="en-US" dirty="0"/>
              <a:t>Download from website and print</a:t>
            </a:r>
          </a:p>
          <a:p>
            <a:pPr lvl="2"/>
            <a:r>
              <a:rPr lang="en-US" dirty="0"/>
              <a:t>Request forms to be mailed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6CA61-7A66-C8F5-3AA9-18EA1094D5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Volunteer Form</a:t>
            </a:r>
          </a:p>
          <a:p>
            <a:pPr lvl="1"/>
            <a:r>
              <a:rPr lang="en-US" dirty="0"/>
              <a:t>By the 15</a:t>
            </a:r>
            <a:r>
              <a:rPr lang="en-US" baseline="30000" dirty="0"/>
              <a:t>th</a:t>
            </a:r>
            <a:r>
              <a:rPr lang="en-US" dirty="0"/>
              <a:t> of the month for the previous month</a:t>
            </a:r>
          </a:p>
          <a:p>
            <a:pPr lvl="1"/>
            <a:r>
              <a:rPr lang="en-US" dirty="0"/>
              <a:t>Fill out copies and either:</a:t>
            </a:r>
          </a:p>
          <a:p>
            <a:pPr lvl="2"/>
            <a:r>
              <a:rPr lang="en-US" dirty="0"/>
              <a:t>Scan and email</a:t>
            </a:r>
          </a:p>
          <a:p>
            <a:pPr lvl="2"/>
            <a:r>
              <a:rPr lang="en-US" dirty="0"/>
              <a:t>Take pictures and text</a:t>
            </a:r>
          </a:p>
          <a:p>
            <a:pPr lvl="2"/>
            <a:r>
              <a:rPr lang="en-US" dirty="0"/>
              <a:t>Mail to HHCK</a:t>
            </a:r>
          </a:p>
          <a:p>
            <a:pPr lvl="1"/>
            <a:r>
              <a:rPr lang="en-US" dirty="0"/>
              <a:t>New forms:</a:t>
            </a:r>
          </a:p>
          <a:p>
            <a:pPr lvl="2"/>
            <a:r>
              <a:rPr lang="en-US" dirty="0"/>
              <a:t>Download from website and print</a:t>
            </a:r>
          </a:p>
          <a:p>
            <a:pPr lvl="2"/>
            <a:r>
              <a:rPr lang="en-US" dirty="0"/>
              <a:t>Request forms to be mailed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725D86-121B-1E38-F0A7-99911ADB1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313C11A-A9AF-8CDC-E600-E4B7D924A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84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if I just…don’t report?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2691" cy="4351338"/>
          </a:xfrm>
        </p:spPr>
        <p:txBody>
          <a:bodyPr/>
          <a:lstStyle/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homesforall@hhck.org</a:t>
            </a:r>
            <a:r>
              <a:rPr lang="en-US" dirty="0"/>
              <a:t> if you did not serve anyone new or house any existing clients that month</a:t>
            </a:r>
          </a:p>
          <a:p>
            <a:pPr lvl="1"/>
            <a:r>
              <a:rPr lang="en-US" dirty="0"/>
              <a:t>Shouldn’t be happening consistently </a:t>
            </a:r>
          </a:p>
          <a:p>
            <a:r>
              <a:rPr lang="en-US" dirty="0"/>
              <a:t>Not reporting or communicating monthly will lead to corrective action</a:t>
            </a:r>
          </a:p>
          <a:p>
            <a:pPr lvl="1"/>
            <a:r>
              <a:rPr lang="en-US" dirty="0"/>
              <a:t>Part of the AmeriCorps service year</a:t>
            </a:r>
          </a:p>
          <a:p>
            <a:pPr lvl="1"/>
            <a:r>
              <a:rPr lang="en-US" dirty="0"/>
              <a:t>Agreed to do in Member Service Agreement and Position Description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209" y="312420"/>
            <a:ext cx="1463325" cy="100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9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Performance measures are metrics to help  demonstrate the impact of AmeriCorps</a:t>
            </a:r>
          </a:p>
          <a:p>
            <a:r>
              <a:rPr lang="en-US" dirty="0"/>
              <a:t>We set goals as program to say:</a:t>
            </a:r>
          </a:p>
          <a:p>
            <a:pPr lvl="1"/>
            <a:r>
              <a:rPr lang="en-US" dirty="0"/>
              <a:t>Look at what was accomplished!</a:t>
            </a:r>
          </a:p>
          <a:p>
            <a:pPr lvl="1"/>
            <a:r>
              <a:rPr lang="en-US" dirty="0"/>
              <a:t>This is why our program is needed!</a:t>
            </a:r>
          </a:p>
          <a:p>
            <a:pPr lvl="1"/>
            <a:r>
              <a:rPr lang="en-US" dirty="0"/>
              <a:t>Keep funding us so we can serve more people!</a:t>
            </a:r>
          </a:p>
          <a:p>
            <a:r>
              <a:rPr lang="en-US" dirty="0"/>
              <a:t>It is not:</a:t>
            </a:r>
          </a:p>
          <a:p>
            <a:pPr lvl="1"/>
            <a:r>
              <a:rPr lang="en-US" dirty="0"/>
              <a:t>An attempt to reduce people to numbers</a:t>
            </a:r>
          </a:p>
          <a:p>
            <a:pPr lvl="1"/>
            <a:r>
              <a:rPr lang="en-US" dirty="0"/>
              <a:t>Capturing every single interaction you have with everyone during your term of service</a:t>
            </a:r>
          </a:p>
          <a:p>
            <a:pPr lvl="1"/>
            <a:r>
              <a:rPr lang="en-US" dirty="0"/>
              <a:t>Meant to be a lot of work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1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 rot="-1799964">
            <a:off x="2622266" y="1407131"/>
            <a:ext cx="7301943" cy="29293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chemeClr val="tx2"/>
                </a:solidFill>
              </a:rPr>
              <a:t>Sharing about your service helps share the story of AmeriCorps and national service.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337735" y="5809060"/>
            <a:ext cx="5526692" cy="349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80"/>
              </a:lnSpc>
            </a:pPr>
            <a:r>
              <a:rPr lang="en-US" sz="2400" spc="239">
                <a:solidFill>
                  <a:schemeClr val="tx2"/>
                </a:solidFill>
              </a:rPr>
              <a:t>WHY ARE WE REPORTING?</a:t>
            </a:r>
          </a:p>
        </p:txBody>
      </p:sp>
      <p:sp>
        <p:nvSpPr>
          <p:cNvPr id="4" name="AutoShape 4"/>
          <p:cNvSpPr/>
          <p:nvPr/>
        </p:nvSpPr>
        <p:spPr>
          <a:xfrm rot="-5400000">
            <a:off x="6054408" y="1057593"/>
            <a:ext cx="76524" cy="10813739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5" name="AutoShape 5"/>
          <p:cNvSpPr/>
          <p:nvPr/>
        </p:nvSpPr>
        <p:spPr>
          <a:xfrm rot="-1793523">
            <a:off x="1953925" y="-1121018"/>
            <a:ext cx="76524" cy="9708839"/>
          </a:xfrm>
          <a:prstGeom prst="rect">
            <a:avLst/>
          </a:prstGeom>
          <a:solidFill>
            <a:srgbClr val="000000"/>
          </a:solidFill>
        </p:spPr>
      </p:sp>
      <p:grpSp>
        <p:nvGrpSpPr>
          <p:cNvPr id="6" name="Group 6"/>
          <p:cNvGrpSpPr/>
          <p:nvPr/>
        </p:nvGrpSpPr>
        <p:grpSpPr>
          <a:xfrm rot="-1770539">
            <a:off x="-463454" y="-648700"/>
            <a:ext cx="4149283" cy="3593279"/>
            <a:chOff x="0" y="0"/>
            <a:chExt cx="6350000" cy="54991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3F6CB2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0168403" y="4873464"/>
            <a:ext cx="2520950" cy="2520950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BD2640"/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5800" y="5161425"/>
            <a:ext cx="1172374" cy="9261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127000" y="3911600"/>
            <a:ext cx="12446000" cy="50800"/>
          </a:xfrm>
          <a:prstGeom prst="rect">
            <a:avLst/>
          </a:prstGeom>
          <a:solidFill>
            <a:srgbClr val="000000"/>
          </a:solidFill>
        </p:spPr>
      </p:sp>
      <p:grpSp>
        <p:nvGrpSpPr>
          <p:cNvPr id="3" name="Group 3"/>
          <p:cNvGrpSpPr/>
          <p:nvPr/>
        </p:nvGrpSpPr>
        <p:grpSpPr>
          <a:xfrm rot="-10800000">
            <a:off x="1798168" y="3772880"/>
            <a:ext cx="379030" cy="328240"/>
            <a:chOff x="0" y="0"/>
            <a:chExt cx="6350000" cy="54991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grpSp>
        <p:nvGrpSpPr>
          <p:cNvPr id="5" name="Group 5"/>
          <p:cNvGrpSpPr/>
          <p:nvPr/>
        </p:nvGrpSpPr>
        <p:grpSpPr>
          <a:xfrm rot="-10800000">
            <a:off x="4537046" y="3772880"/>
            <a:ext cx="379030" cy="328240"/>
            <a:chOff x="0" y="0"/>
            <a:chExt cx="6350000" cy="54991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grpSp>
        <p:nvGrpSpPr>
          <p:cNvPr id="7" name="Group 7"/>
          <p:cNvGrpSpPr/>
          <p:nvPr/>
        </p:nvGrpSpPr>
        <p:grpSpPr>
          <a:xfrm rot="-10800000">
            <a:off x="7275924" y="3772880"/>
            <a:ext cx="379030" cy="328240"/>
            <a:chOff x="0" y="0"/>
            <a:chExt cx="6350000" cy="54991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grpSp>
        <p:nvGrpSpPr>
          <p:cNvPr id="9" name="Group 9"/>
          <p:cNvGrpSpPr/>
          <p:nvPr/>
        </p:nvGrpSpPr>
        <p:grpSpPr>
          <a:xfrm rot="-10800000">
            <a:off x="10014802" y="3772880"/>
            <a:ext cx="379030" cy="328240"/>
            <a:chOff x="0" y="0"/>
            <a:chExt cx="6350000" cy="54991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9883775" y="-314170"/>
            <a:ext cx="3435350" cy="343535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solidFill>
              <a:srgbClr val="3F6CB2"/>
            </a:solidFill>
          </p:spPr>
        </p:sp>
      </p:grpSp>
      <p:grpSp>
        <p:nvGrpSpPr>
          <p:cNvPr id="13" name="Group 13"/>
          <p:cNvGrpSpPr/>
          <p:nvPr/>
        </p:nvGrpSpPr>
        <p:grpSpPr>
          <a:xfrm rot="-10800000">
            <a:off x="10810984" y="2324100"/>
            <a:ext cx="2508141" cy="2172050"/>
            <a:chOff x="0" y="0"/>
            <a:chExt cx="6350000" cy="54991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5499100"/>
            </a:xfrm>
            <a:custGeom>
              <a:avLst/>
              <a:gdLst/>
              <a:ahLst/>
              <a:cxnLst/>
              <a:rect l="l" t="t" r="r" b="b"/>
              <a:pathLst>
                <a:path w="6350000" h="5499100">
                  <a:moveTo>
                    <a:pt x="0" y="5499100"/>
                  </a:moveTo>
                  <a:lnTo>
                    <a:pt x="3175000" y="0"/>
                  </a:lnTo>
                  <a:lnTo>
                    <a:pt x="6350000" y="5499100"/>
                  </a:lnTo>
                  <a:close/>
                </a:path>
              </a:pathLst>
            </a:custGeom>
            <a:solidFill>
              <a:srgbClr val="BD2640"/>
            </a:solidFill>
          </p:spPr>
        </p:sp>
      </p:grpSp>
      <p:sp>
        <p:nvSpPr>
          <p:cNvPr id="15" name="TextBox 15"/>
          <p:cNvSpPr txBox="1"/>
          <p:nvPr/>
        </p:nvSpPr>
        <p:spPr>
          <a:xfrm>
            <a:off x="685801" y="1253226"/>
            <a:ext cx="8824723" cy="11028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67"/>
              </a:lnSpc>
            </a:pPr>
            <a:r>
              <a:rPr lang="en-US" sz="4267" b="1" spc="427" dirty="0">
                <a:solidFill>
                  <a:schemeClr val="tx2"/>
                </a:solidFill>
              </a:rPr>
              <a:t>WHO ARE WE REPORTING TO?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781050" y="4266877"/>
            <a:ext cx="2603767" cy="964099"/>
            <a:chOff x="0" y="-57149"/>
            <a:chExt cx="5207533" cy="1928198"/>
          </a:xfrm>
        </p:grpSpPr>
        <p:sp>
          <p:nvSpPr>
            <p:cNvPr id="17" name="TextBox 17"/>
            <p:cNvSpPr txBox="1"/>
            <p:nvPr/>
          </p:nvSpPr>
          <p:spPr>
            <a:xfrm>
              <a:off x="0" y="-57149"/>
              <a:ext cx="5207533" cy="701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6"/>
                </a:lnSpc>
              </a:pPr>
              <a:r>
                <a:rPr lang="en-US" sz="2133" spc="149">
                  <a:solidFill>
                    <a:schemeClr val="tx2"/>
                  </a:solidFill>
                </a:rPr>
                <a:t>OURSELVES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692521"/>
              <a:ext cx="5207533" cy="11785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1600" spc="16" dirty="0">
                  <a:solidFill>
                    <a:schemeClr val="tx2"/>
                  </a:solidFill>
                </a:rPr>
                <a:t>you as the member</a:t>
              </a:r>
            </a:p>
            <a:p>
              <a:pPr algn="ctr">
                <a:lnSpc>
                  <a:spcPts val="2400"/>
                </a:lnSpc>
              </a:pPr>
              <a:r>
                <a:rPr lang="en-US" sz="1600" spc="16" dirty="0">
                  <a:solidFill>
                    <a:schemeClr val="tx2"/>
                  </a:solidFill>
                </a:rPr>
                <a:t>our program 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3519928" y="4266876"/>
            <a:ext cx="2603767" cy="1579653"/>
            <a:chOff x="0" y="-57151"/>
            <a:chExt cx="5207533" cy="3159306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57151"/>
              <a:ext cx="5207533" cy="7016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6"/>
                </a:lnSpc>
              </a:pPr>
              <a:r>
                <a:rPr lang="en-US" sz="2133" spc="149">
                  <a:solidFill>
                    <a:schemeClr val="tx2"/>
                  </a:solidFill>
                </a:rPr>
                <a:t>OUR SITE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692521"/>
              <a:ext cx="5207533" cy="24096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1600" spc="16">
                  <a:solidFill>
                    <a:schemeClr val="tx2"/>
                  </a:solidFill>
                </a:rPr>
                <a:t>demonstrates the value and importance of AmeriCorps and what it does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6258805" y="4262114"/>
            <a:ext cx="2603767" cy="948436"/>
            <a:chOff x="0" y="-66675"/>
            <a:chExt cx="5207533" cy="1896871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66675"/>
              <a:ext cx="5207533" cy="6554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2000" spc="140">
                  <a:solidFill>
                    <a:schemeClr val="tx2"/>
                  </a:solidFill>
                </a:rPr>
                <a:t>OUR COMMUNITY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651669"/>
              <a:ext cx="5207533" cy="11785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1600" spc="16">
                  <a:solidFill>
                    <a:schemeClr val="tx2"/>
                  </a:solidFill>
                </a:rPr>
                <a:t>shares how AmeriCorps is making a difference </a:t>
              </a:r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8997683" y="4266876"/>
            <a:ext cx="2603767" cy="1231024"/>
            <a:chOff x="0" y="-57151"/>
            <a:chExt cx="5207533" cy="2462048"/>
          </a:xfrm>
        </p:grpSpPr>
        <p:sp>
          <p:nvSpPr>
            <p:cNvPr id="26" name="TextBox 26"/>
            <p:cNvSpPr txBox="1"/>
            <p:nvPr/>
          </p:nvSpPr>
          <p:spPr>
            <a:xfrm>
              <a:off x="0" y="-57151"/>
              <a:ext cx="5207533" cy="6092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13"/>
                </a:lnSpc>
              </a:pPr>
              <a:r>
                <a:rPr lang="en-US" sz="1867" spc="131">
                  <a:solidFill>
                    <a:schemeClr val="tx2"/>
                  </a:solidFill>
                </a:rPr>
                <a:t>OUR SUPPORTERS</a:t>
              </a: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610817"/>
              <a:ext cx="5207533" cy="1794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1600" spc="16" dirty="0">
                  <a:solidFill>
                    <a:schemeClr val="tx2"/>
                  </a:solidFill>
                </a:rPr>
                <a:t>Serve Kentucky </a:t>
              </a:r>
            </a:p>
            <a:p>
              <a:pPr algn="ctr">
                <a:lnSpc>
                  <a:spcPts val="2400"/>
                </a:lnSpc>
              </a:pPr>
              <a:r>
                <a:rPr lang="en-US" sz="1600" spc="16" dirty="0">
                  <a:solidFill>
                    <a:schemeClr val="tx2"/>
                  </a:solidFill>
                </a:rPr>
                <a:t>AmeriCorps</a:t>
              </a:r>
            </a:p>
            <a:p>
              <a:pPr algn="ctr">
                <a:lnSpc>
                  <a:spcPts val="2400"/>
                </a:lnSpc>
              </a:pPr>
              <a:r>
                <a:rPr lang="en-US" sz="1600" spc="16" dirty="0">
                  <a:solidFill>
                    <a:schemeClr val="tx2"/>
                  </a:solidFill>
                </a:rPr>
                <a:t>Congress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Output: 2500 individuals served</a:t>
            </a:r>
          </a:p>
          <a:p>
            <a:pPr lvl="1"/>
            <a:r>
              <a:rPr lang="en-US" dirty="0"/>
              <a:t>Adults, children</a:t>
            </a:r>
          </a:p>
          <a:p>
            <a:r>
              <a:rPr lang="en-US" dirty="0"/>
              <a:t>Outcome: 1000 of those individuals housed</a:t>
            </a:r>
          </a:p>
          <a:p>
            <a:pPr lvl="1"/>
            <a:r>
              <a:rPr lang="en-US" dirty="0"/>
              <a:t>Obtain new housing</a:t>
            </a:r>
          </a:p>
          <a:p>
            <a:pPr lvl="1"/>
            <a:r>
              <a:rPr lang="en-US" dirty="0"/>
              <a:t>Transition into permanent housing</a:t>
            </a:r>
          </a:p>
          <a:p>
            <a:pPr lvl="1"/>
            <a:r>
              <a:rPr lang="en-US" dirty="0"/>
              <a:t>Keep their housing</a:t>
            </a:r>
          </a:p>
          <a:p>
            <a:r>
              <a:rPr lang="en-US" dirty="0"/>
              <a:t>Volunteers: 550 recruited, trained, managed</a:t>
            </a:r>
          </a:p>
          <a:p>
            <a:r>
              <a:rPr lang="en-US" dirty="0"/>
              <a:t>Collective goal as a program</a:t>
            </a:r>
          </a:p>
          <a:p>
            <a:pPr lvl="1"/>
            <a:r>
              <a:rPr lang="en-US" dirty="0"/>
              <a:t>You don’t have a set number you have to reach</a:t>
            </a:r>
          </a:p>
          <a:p>
            <a:pPr lvl="2"/>
            <a:r>
              <a:rPr lang="en-US" dirty="0"/>
              <a:t>But don’t underreport!</a:t>
            </a:r>
          </a:p>
          <a:p>
            <a:pPr lvl="1"/>
            <a:r>
              <a:rPr lang="en-US" dirty="0"/>
              <a:t>Report on substantial engagement (i.e. 2x)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/>
          <a:lstStyle/>
          <a:p>
            <a:r>
              <a:rPr lang="en-US" dirty="0"/>
              <a:t>    EVERYONE    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/>
          <a:lstStyle/>
          <a:p>
            <a:r>
              <a:rPr lang="en-US" dirty="0"/>
              <a:t>Each position type: homeless services, housing services, construction 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  <p:pic>
        <p:nvPicPr>
          <p:cNvPr id="6" name="Graphic 5" descr="Clapping hands outline">
            <a:extLst>
              <a:ext uri="{FF2B5EF4-FFF2-40B4-BE49-F238E27FC236}">
                <a16:creationId xmlns:a16="http://schemas.microsoft.com/office/drawing/2014/main" id="{CBB4FAE6-B543-6171-28FD-B5C6EB06D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01737" y="3171349"/>
            <a:ext cx="914400" cy="914400"/>
          </a:xfrm>
          <a:prstGeom prst="rect">
            <a:avLst/>
          </a:prstGeom>
        </p:spPr>
      </p:pic>
      <p:pic>
        <p:nvPicPr>
          <p:cNvPr id="8" name="Graphic 7" descr="Clapping hands outline">
            <a:extLst>
              <a:ext uri="{FF2B5EF4-FFF2-40B4-BE49-F238E27FC236}">
                <a16:creationId xmlns:a16="http://schemas.microsoft.com/office/drawing/2014/main" id="{C01085D1-849D-B533-D5F3-2181F38160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5219" y="3095436"/>
            <a:ext cx="914400" cy="914400"/>
          </a:xfrm>
          <a:prstGeom prst="rect">
            <a:avLst/>
          </a:prstGeom>
        </p:spPr>
      </p:pic>
      <p:pic>
        <p:nvPicPr>
          <p:cNvPr id="9" name="Graphic 8" descr="Clapping hands outline">
            <a:extLst>
              <a:ext uri="{FF2B5EF4-FFF2-40B4-BE49-F238E27FC236}">
                <a16:creationId xmlns:a16="http://schemas.microsoft.com/office/drawing/2014/main" id="{BFBC699E-02FE-DB21-3D2C-7EDFB200D5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30232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AE4E-470A-C2FD-F081-3D1DB5E3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682"/>
            <a:ext cx="10515600" cy="2852737"/>
          </a:xfrm>
        </p:spPr>
        <p:txBody>
          <a:bodyPr/>
          <a:lstStyle/>
          <a:p>
            <a:r>
              <a:rPr lang="en-US" b="1" dirty="0"/>
              <a:t>AmeriCorps Services 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D797C-52FB-5C98-ECB9-199E44940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57949"/>
            <a:ext cx="10515600" cy="15001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63FC066D-4767-CF7B-77B0-4FB76305D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8262"/>
            <a:ext cx="12192000" cy="139731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7FC3012-AAC8-6DE2-C102-CB7D18B58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5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Collected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Member Name | Service Site</a:t>
            </a:r>
          </a:p>
          <a:p>
            <a:pPr lvl="1"/>
            <a:r>
              <a:rPr lang="en-US" dirty="0"/>
              <a:t>Code Name | Date Services Began (YOUR relationship)</a:t>
            </a:r>
          </a:p>
          <a:p>
            <a:r>
              <a:rPr lang="en-US" dirty="0"/>
              <a:t>Household Eligibility Documentation</a:t>
            </a:r>
          </a:p>
          <a:p>
            <a:pPr lvl="1"/>
            <a:r>
              <a:rPr lang="en-US" dirty="0"/>
              <a:t>Only low-income/zero income counted</a:t>
            </a:r>
          </a:p>
          <a:p>
            <a:r>
              <a:rPr lang="en-US" dirty="0"/>
              <a:t>Household Information</a:t>
            </a:r>
          </a:p>
          <a:p>
            <a:pPr lvl="1"/>
            <a:r>
              <a:rPr lang="en-US" dirty="0"/>
              <a:t>Demographics</a:t>
            </a:r>
          </a:p>
          <a:p>
            <a:pPr lvl="1"/>
            <a:r>
              <a:rPr lang="en-US" dirty="0"/>
              <a:t>Confidential, private</a:t>
            </a:r>
          </a:p>
          <a:p>
            <a:pPr lvl="1"/>
            <a:r>
              <a:rPr lang="en-US" dirty="0"/>
              <a:t>Record response from the individual – you do not assume</a:t>
            </a:r>
          </a:p>
          <a:p>
            <a:pPr lvl="2"/>
            <a:r>
              <a:rPr lang="en-US" dirty="0"/>
              <a:t>Gender identity, race, ethnicity </a:t>
            </a:r>
          </a:p>
          <a:p>
            <a:pPr lvl="2"/>
            <a:r>
              <a:rPr lang="en-US" dirty="0"/>
              <a:t>Leave blank if individual does not respond</a:t>
            </a:r>
          </a:p>
          <a:p>
            <a:r>
              <a:rPr lang="en-US" dirty="0"/>
              <a:t>Types of Services Provided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4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D14E6-6B5C-273A-FCD4-CE149D98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EEB4D-5D18-C485-88A6-B852F5BB6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Attempt to capture all the information you can</a:t>
            </a:r>
          </a:p>
          <a:p>
            <a:r>
              <a:rPr lang="en-US" dirty="0"/>
              <a:t>Do not wait until they are housed or done with services</a:t>
            </a:r>
          </a:p>
          <a:p>
            <a:r>
              <a:rPr lang="en-US" dirty="0"/>
              <a:t>Remember substantial engagement </a:t>
            </a:r>
          </a:p>
          <a:p>
            <a:r>
              <a:rPr lang="en-US" dirty="0"/>
              <a:t>Minimum: </a:t>
            </a:r>
          </a:p>
          <a:p>
            <a:pPr lvl="1"/>
            <a:r>
              <a:rPr lang="en-US" dirty="0"/>
              <a:t>Code name</a:t>
            </a:r>
          </a:p>
          <a:p>
            <a:pPr lvl="1"/>
            <a:r>
              <a:rPr lang="en-US" dirty="0"/>
              <a:t>Services start date – when YOU started working with the client(s)</a:t>
            </a:r>
          </a:p>
          <a:p>
            <a:pPr lvl="1"/>
            <a:r>
              <a:rPr lang="en-US" dirty="0"/>
              <a:t># of individuals and children</a:t>
            </a:r>
          </a:p>
          <a:p>
            <a:pPr lvl="1"/>
            <a:r>
              <a:rPr lang="en-US" dirty="0"/>
              <a:t>Household type</a:t>
            </a:r>
          </a:p>
          <a:p>
            <a:pPr lvl="1"/>
            <a:r>
              <a:rPr lang="en-US" dirty="0"/>
              <a:t>Services provided</a:t>
            </a:r>
          </a:p>
          <a:p>
            <a:r>
              <a:rPr lang="en-US" dirty="0"/>
              <a:t>Request additional blank forms to be mailed if needed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F2718F7-80DA-6386-1C80-31C80A5A3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0165"/>
            <a:ext cx="12192000" cy="48271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D31A95-6006-494E-5528-E3071AE6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379" y="312420"/>
            <a:ext cx="2180155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3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eriCorps">
      <a:dk1>
        <a:srgbClr val="FFFFFF"/>
      </a:dk1>
      <a:lt1>
        <a:srgbClr val="000000"/>
      </a:lt1>
      <a:dk2>
        <a:srgbClr val="FFFFFF"/>
      </a:dk2>
      <a:lt2>
        <a:srgbClr val="E7E6E6"/>
      </a:lt2>
      <a:accent1>
        <a:srgbClr val="B82128"/>
      </a:accent1>
      <a:accent2>
        <a:srgbClr val="FFF4D2"/>
      </a:accent2>
      <a:accent3>
        <a:srgbClr val="7F7B82"/>
      </a:accent3>
      <a:accent4>
        <a:srgbClr val="2DC4B6"/>
      </a:accent4>
      <a:accent5>
        <a:srgbClr val="1550ED"/>
      </a:accent5>
      <a:accent6>
        <a:srgbClr val="70AD47"/>
      </a:accent6>
      <a:hlink>
        <a:srgbClr val="FFFFFF"/>
      </a:hlink>
      <a:folHlink>
        <a:srgbClr val="FFF4D2"/>
      </a:folHlink>
    </a:clrScheme>
    <a:fontScheme name="Custom 2">
      <a:majorFont>
        <a:latin typeface="Century Gothic (bold)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riCorps PPT Template" id="{1F1B0028-2F35-4BB5-9683-0BFDD86EF2DC}" vid="{F231FB3F-65A8-4282-8A41-3C87F91BC8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AmeriCorps PPT Template</Template>
  <TotalTime>46</TotalTime>
  <Words>722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Century Gothic (bold)</vt:lpstr>
      <vt:lpstr>Office Theme</vt:lpstr>
      <vt:lpstr>PowerPoint Presentation</vt:lpstr>
      <vt:lpstr>What is this?</vt:lpstr>
      <vt:lpstr>PowerPoint Presentation</vt:lpstr>
      <vt:lpstr>PowerPoint Presentation</vt:lpstr>
      <vt:lpstr>Performance Measures</vt:lpstr>
      <vt:lpstr>    EVERYONE     REPORTS</vt:lpstr>
      <vt:lpstr>AmeriCorps Services Form</vt:lpstr>
      <vt:lpstr>Data Collected</vt:lpstr>
      <vt:lpstr>Takeaways</vt:lpstr>
      <vt:lpstr>AmeriCorps Wrap-up Form</vt:lpstr>
      <vt:lpstr>Data Collected</vt:lpstr>
      <vt:lpstr>Takeaways</vt:lpstr>
      <vt:lpstr>Volunteer Reporting </vt:lpstr>
      <vt:lpstr>Data Collected</vt:lpstr>
      <vt:lpstr>Takeaways</vt:lpstr>
      <vt:lpstr>PowerPoint Presentation</vt:lpstr>
      <vt:lpstr>Where to Report</vt:lpstr>
      <vt:lpstr>What if I just…don’t report?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Szabo</dc:creator>
  <cp:lastModifiedBy>Caitlin Szabo</cp:lastModifiedBy>
  <cp:revision>2</cp:revision>
  <dcterms:created xsi:type="dcterms:W3CDTF">2022-08-13T17:15:31Z</dcterms:created>
  <dcterms:modified xsi:type="dcterms:W3CDTF">2022-08-13T18:02:21Z</dcterms:modified>
</cp:coreProperties>
</file>