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60" r:id="rId4"/>
    <p:sldId id="259" r:id="rId5"/>
    <p:sldId id="261" r:id="rId6"/>
    <p:sldId id="264" r:id="rId7"/>
    <p:sldId id="263" r:id="rId8"/>
    <p:sldId id="262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9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76493-58A1-48E2-BC6B-66457548E78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54CFF-ACCE-4212-BDA7-3638AB354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764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125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C875-7474-D9A5-547C-766DECED5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7F2DC-064A-84D4-0BAE-64A7773AF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467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A9CB-F82A-FC6F-7BB7-B78E0EC2B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783D9-79FB-0CE5-4EC9-BF2440DB6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05BC3-9C02-E868-C0C2-691BE481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250AE-0E38-6E98-CD55-62754C4A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45A50-FAAD-B110-D5EF-58B463A8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7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C5E566-EFD0-8C91-D992-EE1363646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C5C67-A1B0-468C-440F-E638BBC86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0C871-FBD5-B68E-23AD-1BD9099E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67DC5-5744-E451-DF4B-FC99C0B9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C12B3-3481-FBF2-2711-0921EB6F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2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A5FF-88E3-CB61-0849-7B88B857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80415-D747-F071-1D1C-F188982AD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225DB-BDF1-59CB-85AA-C2468AB1A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14723-7B9F-4398-EB2D-EC53EA49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EE0F9-217C-DE15-2075-E324EC57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457F-B258-A045-E573-5257CA525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DFC49-AA36-D084-7AC8-032F66570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559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CDC2-A490-DD30-A96A-4566FCBD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5DF19-4A6B-1B88-1A85-9A0140A76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1EA15-2B38-DF9C-CBC9-182B6C1E9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35D45-039B-8D92-DD6B-32FE8A53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7400F-EF65-A81C-827B-EA9485F0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2E190-E97D-6096-760A-B925DECE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F752-05F2-87B5-8B1C-51805658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A95E5-0052-2326-4370-1DB993431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DAB1B-01A3-0C76-6C23-55DCD1454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883BD7-24BA-889B-231F-CBB747F7B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8B4792-701A-4472-22CC-B7D919CC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658F06-2099-4890-24BE-01AF1153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E66598-CF87-044B-BA87-8A46B4782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D25335-C080-30AA-8EFF-97AFC604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E4D5C-6229-BCE5-1116-6F7D2D42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3F8FB-ED40-077C-3EBA-E66B0E91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ACE53-B2FF-4012-4C47-56D91E9ED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AAA893-6A48-ED58-B6D2-157B3082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3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711423-A95C-B68F-9314-996AB964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B5CBA-B9EA-9822-F4D8-D7B55264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825FC-B297-BD82-775E-6A5E5E14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4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9B906-6CF6-690A-A3D4-05A62AB1D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3B9AD-E3CA-C91A-E48D-8F0C582D1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8B165-7031-6D78-08F6-9B94A847C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13315-6F72-3DB7-0784-3A31666E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CAEF0-0E69-2C35-53D0-019DA9A8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7DD04-7EDB-962F-9912-FB0A0013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1673-DE4E-843F-4E84-7F5B61A7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EBC12-2DCC-C10D-7D8F-579E18837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6032F-1937-47AC-7703-2879E166F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2B552-921B-BE20-F24F-B54AFD50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5D95C-407D-9F77-CCA5-9E299541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FFC47-EE38-80DF-74E4-6D9748F9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5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25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7DA6BF-9465-C9E2-B8F7-AC0C3829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2BBDE-B6D4-9874-B0B7-2A5505551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743C4-F67A-0F68-6A01-F5AAAC033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CA16-565B-48D3-8CAA-514E190A03AE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417AD-A92C-8F14-04B1-4FF29BD09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F68D4-B2E9-8B01-23E1-3B439C797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1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lifeexper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3658348-DAB3-E726-DB55-E23F7DAE7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34184"/>
            <a:ext cx="9144000" cy="1655762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Homes for All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Monthly Member Training</a:t>
            </a:r>
          </a:p>
          <a:p>
            <a:r>
              <a:rPr lang="en-US" dirty="0">
                <a:latin typeface="Century Gothic" panose="020B0502020202020204" pitchFamily="34" charset="0"/>
              </a:rPr>
              <a:t>September 15, 2022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5D5CACC-37B1-4ED6-E71D-C77C133C14B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173" y="750278"/>
            <a:ext cx="5911654" cy="1337474"/>
          </a:xfrm>
          <a:prstGeom prst="rect">
            <a:avLst/>
          </a:prstGeom>
        </p:spPr>
      </p:pic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D99C5DB7-979B-F012-625A-FEF1DA055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4524"/>
            <a:ext cx="12192000" cy="168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90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AE4E-470A-C2FD-F081-3D1DB5E3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682"/>
            <a:ext cx="10515600" cy="2852737"/>
          </a:xfrm>
        </p:spPr>
        <p:txBody>
          <a:bodyPr>
            <a:normAutofit/>
          </a:bodyPr>
          <a:lstStyle/>
          <a:p>
            <a:r>
              <a:rPr lang="en-US" sz="5400" dirty="0"/>
              <a:t>Program Updates +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D797C-52FB-5C98-ECB9-199E44940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57949"/>
            <a:ext cx="10515600" cy="1500187"/>
          </a:xfrm>
        </p:spPr>
        <p:txBody>
          <a:bodyPr>
            <a:normAutofit/>
          </a:bodyPr>
          <a:lstStyle/>
          <a:p>
            <a:r>
              <a:rPr lang="en-US" sz="3600" dirty="0"/>
              <a:t>AmeriCorps Direct Service Members: </a:t>
            </a:r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63FC066D-4767-CF7B-77B0-4FB76305D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8262"/>
            <a:ext cx="12192000" cy="139731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7FC3012-AAC8-6DE2-C102-CB7D18B58D4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22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Output: 2500 individuals served</a:t>
            </a:r>
          </a:p>
          <a:p>
            <a:pPr lvl="1"/>
            <a:r>
              <a:rPr lang="en-US" dirty="0"/>
              <a:t>Adults, children</a:t>
            </a:r>
          </a:p>
          <a:p>
            <a:r>
              <a:rPr lang="en-US" dirty="0"/>
              <a:t>Outcome: 1000 of those individuals housed</a:t>
            </a:r>
          </a:p>
          <a:p>
            <a:pPr lvl="1"/>
            <a:r>
              <a:rPr lang="en-US" dirty="0"/>
              <a:t>Obtain new housing</a:t>
            </a:r>
          </a:p>
          <a:p>
            <a:pPr lvl="1"/>
            <a:r>
              <a:rPr lang="en-US" dirty="0"/>
              <a:t>Transition into permanent housing</a:t>
            </a:r>
          </a:p>
          <a:p>
            <a:pPr lvl="1"/>
            <a:r>
              <a:rPr lang="en-US" dirty="0"/>
              <a:t>Keep their housing</a:t>
            </a:r>
          </a:p>
          <a:p>
            <a:r>
              <a:rPr lang="en-US" dirty="0"/>
              <a:t>Volunteers: 550 recruited, trained, managed</a:t>
            </a:r>
          </a:p>
          <a:p>
            <a:r>
              <a:rPr lang="en-US" dirty="0"/>
              <a:t>Collective goal as a program</a:t>
            </a:r>
          </a:p>
          <a:p>
            <a:pPr lvl="1"/>
            <a:r>
              <a:rPr lang="en-US" dirty="0"/>
              <a:t>You don’t have a set number you have to reach</a:t>
            </a:r>
          </a:p>
          <a:p>
            <a:pPr lvl="2"/>
            <a:r>
              <a:rPr lang="en-US" dirty="0"/>
              <a:t>But don’t underreport!</a:t>
            </a:r>
          </a:p>
          <a:p>
            <a:pPr lvl="1"/>
            <a:r>
              <a:rPr lang="en-US" dirty="0"/>
              <a:t>Report on substantial engagement (i.e. 2x)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53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Everyone reports – no matter what type of position</a:t>
            </a:r>
          </a:p>
          <a:p>
            <a:r>
              <a:rPr lang="en-US" dirty="0"/>
              <a:t>Attempt to capture all the information you can</a:t>
            </a:r>
          </a:p>
          <a:p>
            <a:r>
              <a:rPr lang="en-US" dirty="0"/>
              <a:t>Do not wait until they are housed or done with services</a:t>
            </a:r>
          </a:p>
          <a:p>
            <a:r>
              <a:rPr lang="en-US" dirty="0"/>
              <a:t>Remember substantial engagement </a:t>
            </a:r>
          </a:p>
          <a:p>
            <a:r>
              <a:rPr lang="en-US" dirty="0"/>
              <a:t>Minimum: </a:t>
            </a:r>
          </a:p>
          <a:p>
            <a:pPr lvl="1"/>
            <a:r>
              <a:rPr lang="en-US" dirty="0"/>
              <a:t>Code name</a:t>
            </a:r>
          </a:p>
          <a:p>
            <a:pPr lvl="1"/>
            <a:r>
              <a:rPr lang="en-US" dirty="0"/>
              <a:t>Services start date – when YOU started working with the client(s)</a:t>
            </a:r>
          </a:p>
          <a:p>
            <a:pPr lvl="1"/>
            <a:r>
              <a:rPr lang="en-US" dirty="0"/>
              <a:t># of individuals and children</a:t>
            </a:r>
          </a:p>
          <a:p>
            <a:pPr lvl="1"/>
            <a:r>
              <a:rPr lang="en-US" dirty="0"/>
              <a:t>Household type</a:t>
            </a:r>
          </a:p>
          <a:p>
            <a:pPr lvl="1"/>
            <a:r>
              <a:rPr lang="en-US" dirty="0"/>
              <a:t>Services provided</a:t>
            </a:r>
          </a:p>
          <a:p>
            <a:r>
              <a:rPr lang="en-US" dirty="0"/>
              <a:t>Forms can be mailed, emailed, or you can print off HHCK website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AE4E-470A-C2FD-F081-3D1DB5E3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682"/>
            <a:ext cx="10515600" cy="2852737"/>
          </a:xfrm>
        </p:spPr>
        <p:txBody>
          <a:bodyPr/>
          <a:lstStyle/>
          <a:p>
            <a:r>
              <a:rPr lang="en-US" b="1" dirty="0"/>
              <a:t>Volunteer Reporting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D797C-52FB-5C98-ECB9-199E44940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57949"/>
            <a:ext cx="10515600" cy="150018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63FC066D-4767-CF7B-77B0-4FB76305D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8262"/>
            <a:ext cx="12192000" cy="139731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7FC3012-AAC8-6DE2-C102-CB7D18B58D4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6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Collected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  <a:p>
            <a:pPr lvl="1"/>
            <a:r>
              <a:rPr lang="en-US" dirty="0"/>
              <a:t>Member Name | Service Site | Volunteer Month</a:t>
            </a:r>
          </a:p>
          <a:p>
            <a:r>
              <a:rPr lang="en-US" dirty="0"/>
              <a:t>Volunteer Group Name or ID</a:t>
            </a:r>
          </a:p>
          <a:p>
            <a:r>
              <a:rPr lang="en-US" dirty="0"/>
              <a:t># of volunteers</a:t>
            </a:r>
          </a:p>
          <a:p>
            <a:r>
              <a:rPr lang="en-US" dirty="0"/>
              <a:t>Recurring or episodic</a:t>
            </a:r>
          </a:p>
          <a:p>
            <a:r>
              <a:rPr lang="en-US" dirty="0"/>
              <a:t>Total # of hours served</a:t>
            </a:r>
          </a:p>
          <a:p>
            <a:pPr lvl="1"/>
            <a:r>
              <a:rPr lang="en-US" dirty="0"/>
              <a:t># of vols x # of hours</a:t>
            </a:r>
          </a:p>
          <a:p>
            <a:pPr lvl="2"/>
            <a:r>
              <a:rPr lang="en-US" dirty="0"/>
              <a:t>5 volunteers x 6 hours each = 30 hours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784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1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the same Volunteer Group Name or ID</a:t>
            </a:r>
          </a:p>
          <a:p>
            <a:r>
              <a:rPr lang="en-US" dirty="0"/>
              <a:t>Episodic</a:t>
            </a:r>
          </a:p>
          <a:p>
            <a:r>
              <a:rPr lang="en-US" dirty="0"/>
              <a:t>Recurring</a:t>
            </a:r>
          </a:p>
          <a:p>
            <a:pPr lvl="1"/>
            <a:r>
              <a:rPr lang="en-US" dirty="0"/>
              <a:t>Avoid duplication: only report volunteers 1x a year</a:t>
            </a:r>
          </a:p>
          <a:p>
            <a:pPr lvl="1"/>
            <a:r>
              <a:rPr lang="en-US" dirty="0"/>
              <a:t>Update the number of hours served if applicable </a:t>
            </a:r>
          </a:p>
          <a:p>
            <a:r>
              <a:rPr lang="en-US" dirty="0"/>
              <a:t>Report on volunteers that YOU:</a:t>
            </a:r>
          </a:p>
          <a:p>
            <a:pPr lvl="1"/>
            <a:r>
              <a:rPr lang="en-US" dirty="0"/>
              <a:t>Trained</a:t>
            </a:r>
          </a:p>
          <a:p>
            <a:pPr lvl="1"/>
            <a:r>
              <a:rPr lang="en-US" dirty="0"/>
              <a:t>Recruited </a:t>
            </a:r>
          </a:p>
          <a:p>
            <a:pPr lvl="1"/>
            <a:r>
              <a:rPr lang="en-US" dirty="0"/>
              <a:t>Managed </a:t>
            </a:r>
          </a:p>
          <a:p>
            <a:pPr marL="457200" lvl="1" indent="0">
              <a:buNone/>
            </a:pPr>
            <a:r>
              <a:rPr lang="en-US" i="1" dirty="0"/>
              <a:t>to provide housing or financial services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49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7C02-878B-30AA-4696-3D708C17F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Where to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6FCB6-511A-6B3F-2867-4FB5F90ACD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AmeriCorps Services + Wrap-up Forms</a:t>
            </a:r>
          </a:p>
          <a:p>
            <a:pPr lvl="1"/>
            <a:r>
              <a:rPr lang="en-US" dirty="0"/>
              <a:t>By the 15</a:t>
            </a:r>
            <a:r>
              <a:rPr lang="en-US" baseline="30000" dirty="0"/>
              <a:t>th</a:t>
            </a:r>
            <a:r>
              <a:rPr lang="en-US" dirty="0"/>
              <a:t> of the month for the previous month</a:t>
            </a:r>
          </a:p>
          <a:p>
            <a:pPr lvl="1"/>
            <a:r>
              <a:rPr lang="en-US" dirty="0"/>
              <a:t>Fill out copies and either:</a:t>
            </a:r>
          </a:p>
          <a:p>
            <a:pPr lvl="2"/>
            <a:r>
              <a:rPr lang="en-US" dirty="0"/>
              <a:t>Scan and email</a:t>
            </a:r>
          </a:p>
          <a:p>
            <a:pPr lvl="2"/>
            <a:r>
              <a:rPr lang="en-US" dirty="0"/>
              <a:t>Take pictures and text</a:t>
            </a:r>
          </a:p>
          <a:p>
            <a:pPr lvl="2"/>
            <a:r>
              <a:rPr lang="en-US" dirty="0"/>
              <a:t>Mail to HHCK</a:t>
            </a:r>
          </a:p>
          <a:p>
            <a:pPr lvl="1"/>
            <a:r>
              <a:rPr lang="en-US" dirty="0"/>
              <a:t>New forms:</a:t>
            </a:r>
          </a:p>
          <a:p>
            <a:pPr lvl="2"/>
            <a:r>
              <a:rPr lang="en-US" dirty="0"/>
              <a:t>Download from website and print</a:t>
            </a:r>
          </a:p>
          <a:p>
            <a:pPr lvl="2"/>
            <a:r>
              <a:rPr lang="en-US" dirty="0"/>
              <a:t>Request forms to be mailed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6CA61-7A66-C8F5-3AA9-18EA1094D5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Volunteer Form</a:t>
            </a:r>
          </a:p>
          <a:p>
            <a:pPr lvl="1"/>
            <a:r>
              <a:rPr lang="en-US" dirty="0"/>
              <a:t>By the 15</a:t>
            </a:r>
            <a:r>
              <a:rPr lang="en-US" baseline="30000" dirty="0"/>
              <a:t>th</a:t>
            </a:r>
            <a:r>
              <a:rPr lang="en-US" dirty="0"/>
              <a:t> of the month for the previous month</a:t>
            </a:r>
          </a:p>
          <a:p>
            <a:pPr lvl="1"/>
            <a:r>
              <a:rPr lang="en-US" dirty="0"/>
              <a:t>Fill out copies and either:</a:t>
            </a:r>
          </a:p>
          <a:p>
            <a:pPr lvl="2"/>
            <a:r>
              <a:rPr lang="en-US" dirty="0"/>
              <a:t>Scan and email</a:t>
            </a:r>
          </a:p>
          <a:p>
            <a:pPr lvl="2"/>
            <a:r>
              <a:rPr lang="en-US" dirty="0"/>
              <a:t>Take pictures and text</a:t>
            </a:r>
          </a:p>
          <a:p>
            <a:pPr lvl="2"/>
            <a:r>
              <a:rPr lang="en-US" dirty="0"/>
              <a:t>Mail to HHCK</a:t>
            </a:r>
          </a:p>
          <a:p>
            <a:pPr lvl="1"/>
            <a:r>
              <a:rPr lang="en-US" dirty="0"/>
              <a:t>New forms:</a:t>
            </a:r>
          </a:p>
          <a:p>
            <a:pPr lvl="2"/>
            <a:r>
              <a:rPr lang="en-US" dirty="0"/>
              <a:t>Download from website and print</a:t>
            </a:r>
          </a:p>
          <a:p>
            <a:pPr lvl="2"/>
            <a:r>
              <a:rPr lang="en-US" dirty="0"/>
              <a:t>Request forms to be mailed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725D86-121B-1E38-F0A7-99911ADB1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313C11A-A9AF-8CDC-E600-E4B7D924AA5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48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AE4E-470A-C2FD-F081-3D1DB5E3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682"/>
            <a:ext cx="10515600" cy="2852737"/>
          </a:xfrm>
        </p:spPr>
        <p:txBody>
          <a:bodyPr>
            <a:normAutofit/>
          </a:bodyPr>
          <a:lstStyle/>
          <a:p>
            <a:r>
              <a:rPr lang="en-US" sz="5400" dirty="0"/>
              <a:t>Program Updates +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D797C-52FB-5C98-ECB9-199E44940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57949"/>
            <a:ext cx="10515600" cy="1500187"/>
          </a:xfrm>
        </p:spPr>
        <p:txBody>
          <a:bodyPr>
            <a:normAutofit/>
          </a:bodyPr>
          <a:lstStyle/>
          <a:p>
            <a:r>
              <a:rPr lang="en-US" sz="3600" dirty="0"/>
              <a:t>VISTA Members: </a:t>
            </a:r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63FC066D-4767-CF7B-77B0-4FB76305D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8262"/>
            <a:ext cx="12192000" cy="139731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7FC3012-AAC8-6DE2-C102-CB7D18B58D4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709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Impact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1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is an Impact Story?</a:t>
            </a:r>
          </a:p>
          <a:p>
            <a:pPr lvl="1"/>
            <a:r>
              <a:rPr lang="en-US" dirty="0"/>
              <a:t>Depicts a scene that shows how your service has impacted your community</a:t>
            </a:r>
          </a:p>
          <a:p>
            <a:pPr lvl="1"/>
            <a:endParaRPr lang="en-US" dirty="0"/>
          </a:p>
          <a:p>
            <a:r>
              <a:rPr lang="en-US" dirty="0"/>
              <a:t>Brief: 4-5 sentences long</a:t>
            </a:r>
          </a:p>
          <a:p>
            <a:endParaRPr lang="en-US" dirty="0"/>
          </a:p>
          <a:p>
            <a:r>
              <a:rPr lang="en-US" dirty="0"/>
              <a:t>Focused on key information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546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does an Impact Story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1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I</a:t>
            </a:r>
            <a:r>
              <a:rPr lang="en-US" dirty="0"/>
              <a:t>nforms the community</a:t>
            </a:r>
          </a:p>
          <a:p>
            <a:r>
              <a:rPr lang="en-US" b="1" dirty="0"/>
              <a:t>M</a:t>
            </a:r>
            <a:r>
              <a:rPr lang="en-US" dirty="0"/>
              <a:t>easures the impact</a:t>
            </a:r>
          </a:p>
          <a:p>
            <a:r>
              <a:rPr lang="en-US" b="1" dirty="0"/>
              <a:t>P</a:t>
            </a:r>
            <a:r>
              <a:rPr lang="en-US" dirty="0"/>
              <a:t>ersonalizes the impact to connect with the audience </a:t>
            </a:r>
          </a:p>
          <a:p>
            <a:r>
              <a:rPr lang="en-US" b="1" dirty="0"/>
              <a:t>A</a:t>
            </a:r>
            <a:r>
              <a:rPr lang="en-US" dirty="0"/>
              <a:t>ctivates the community to take action</a:t>
            </a:r>
          </a:p>
          <a:p>
            <a:r>
              <a:rPr lang="en-US" b="1" dirty="0"/>
              <a:t>C</a:t>
            </a:r>
            <a:r>
              <a:rPr lang="en-US" dirty="0"/>
              <a:t>ultivates new partnerships</a:t>
            </a:r>
          </a:p>
          <a:p>
            <a:r>
              <a:rPr lang="en-US" b="1" dirty="0"/>
              <a:t>T</a:t>
            </a:r>
            <a:r>
              <a:rPr lang="en-US" dirty="0"/>
              <a:t>eaches others how to make an impact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7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AE4E-470A-C2FD-F081-3D1DB5E3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682"/>
            <a:ext cx="10515600" cy="2852737"/>
          </a:xfrm>
        </p:spPr>
        <p:txBody>
          <a:bodyPr>
            <a:normAutofit/>
          </a:bodyPr>
          <a:lstStyle/>
          <a:p>
            <a:r>
              <a:rPr lang="en-US" sz="5400" dirty="0"/>
              <a:t>Program Updates +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D797C-52FB-5C98-ECB9-199E44940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57949"/>
            <a:ext cx="10515600" cy="1500187"/>
          </a:xfrm>
        </p:spPr>
        <p:txBody>
          <a:bodyPr>
            <a:normAutofit/>
          </a:bodyPr>
          <a:lstStyle/>
          <a:p>
            <a:r>
              <a:rPr lang="en-US" sz="3600" dirty="0"/>
              <a:t>For all members: </a:t>
            </a:r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63FC066D-4767-CF7B-77B0-4FB76305D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8262"/>
            <a:ext cx="12192000" cy="139731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7FC3012-AAC8-6DE2-C102-CB7D18B58D4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53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Answer these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1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Where?</a:t>
            </a:r>
          </a:p>
          <a:p>
            <a:endParaRPr lang="en-US" dirty="0"/>
          </a:p>
          <a:p>
            <a:r>
              <a:rPr lang="en-US" dirty="0"/>
              <a:t>What?</a:t>
            </a:r>
          </a:p>
          <a:p>
            <a:endParaRPr lang="en-US" dirty="0"/>
          </a:p>
          <a:p>
            <a:r>
              <a:rPr lang="en-US" dirty="0"/>
              <a:t>Who?</a:t>
            </a:r>
          </a:p>
          <a:p>
            <a:endParaRPr lang="en-US" dirty="0"/>
          </a:p>
          <a:p>
            <a:r>
              <a:rPr lang="en-US" dirty="0"/>
              <a:t>How</a:t>
            </a:r>
          </a:p>
          <a:p>
            <a:endParaRPr lang="en-US" dirty="0"/>
          </a:p>
          <a:p>
            <a:r>
              <a:rPr lang="en-US" dirty="0"/>
              <a:t>Results?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599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How are you addressing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1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Tell us what you did!</a:t>
            </a:r>
          </a:p>
          <a:p>
            <a:endParaRPr lang="en-US" dirty="0"/>
          </a:p>
          <a:p>
            <a:r>
              <a:rPr lang="en-US" dirty="0"/>
              <a:t>What type of Capacity Building service resulted in the impact?</a:t>
            </a:r>
          </a:p>
          <a:p>
            <a:pPr lvl="1"/>
            <a:r>
              <a:rPr lang="en-US" dirty="0"/>
              <a:t>Fundraising</a:t>
            </a:r>
          </a:p>
          <a:p>
            <a:pPr lvl="1"/>
            <a:r>
              <a:rPr lang="en-US" dirty="0"/>
              <a:t>Grant Writing</a:t>
            </a:r>
          </a:p>
          <a:p>
            <a:pPr lvl="1"/>
            <a:r>
              <a:rPr lang="en-US" dirty="0"/>
              <a:t>Recruiting/training volunteers</a:t>
            </a:r>
          </a:p>
          <a:p>
            <a:pPr lvl="1"/>
            <a:r>
              <a:rPr lang="en-US" dirty="0"/>
              <a:t>Designing new programs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06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Why are Impact Stories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15"/>
            <a:ext cx="10515600" cy="435133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Tell your project’s story!</a:t>
            </a:r>
          </a:p>
          <a:p>
            <a:pPr fontAlgn="base"/>
            <a:r>
              <a:rPr lang="en-US" dirty="0"/>
              <a:t>Highlight your project’s impact</a:t>
            </a:r>
          </a:p>
          <a:p>
            <a:pPr fontAlgn="base"/>
            <a:r>
              <a:rPr lang="en-US" dirty="0"/>
              <a:t>Build new support</a:t>
            </a:r>
          </a:p>
          <a:p>
            <a:pPr fontAlgn="base"/>
            <a:r>
              <a:rPr lang="en-US" dirty="0"/>
              <a:t>Establish new partnerships</a:t>
            </a:r>
          </a:p>
          <a:p>
            <a:pPr fontAlgn="base"/>
            <a:r>
              <a:rPr lang="en-US" dirty="0"/>
              <a:t>Engage community leaders</a:t>
            </a:r>
          </a:p>
          <a:p>
            <a:pPr fontAlgn="base"/>
            <a:r>
              <a:rPr lang="en-US" dirty="0"/>
              <a:t>Recruit</a:t>
            </a:r>
          </a:p>
          <a:p>
            <a:pPr fontAlgn="base"/>
            <a:r>
              <a:rPr lang="en-US" dirty="0"/>
              <a:t>New members/volunteers</a:t>
            </a:r>
          </a:p>
          <a:p>
            <a:pPr fontAlgn="base"/>
            <a:r>
              <a:rPr lang="en-US" dirty="0"/>
              <a:t>Help us talk about VISTA and your great work!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85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Example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8310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Home Repair Grant Invests in Future: Homes for All VISTA Member Megan Palmer applied for and </a:t>
            </a:r>
            <a:r>
              <a:rPr lang="en-US" dirty="0" err="1"/>
              <a:t>AdventureServe</a:t>
            </a:r>
            <a:r>
              <a:rPr lang="en-US" dirty="0"/>
              <a:t> Ministries was awarded $5,000 from the E.O. Robinson Mountain Fund recently. The E.O. Robinson Mountain Fund supports education, healthcare and community programs in eastern Kentucky.  </a:t>
            </a:r>
            <a:r>
              <a:rPr lang="en-US" dirty="0" err="1"/>
              <a:t>AdventureServe</a:t>
            </a:r>
            <a:r>
              <a:rPr lang="en-US" dirty="0"/>
              <a:t> will use the grant funds in the southeastern Kentucky counties for their home repair projects where there is a housing epidemic.    Developing and repairing safe, affordable, and healthy housing is essential in the fight against poverty and </a:t>
            </a:r>
            <a:r>
              <a:rPr lang="en-US" dirty="0" err="1"/>
              <a:t>AdventureServe</a:t>
            </a:r>
            <a:r>
              <a:rPr lang="en-US" dirty="0"/>
              <a:t> Ministries joins that fight by repairing substandard, dilapidated housing in an area of a country that is significantly impacted by generational poverty. The VISTA project will allow a larger number of beneficiaries experiencing poverty to receive crucial home repairs that are essential in removing barriers to escaping poverty. 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23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When are they due?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83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The 20</a:t>
            </a:r>
            <a:r>
              <a:rPr lang="en-US" b="1" baseline="30000" dirty="0"/>
              <a:t>th</a:t>
            </a:r>
            <a:r>
              <a:rPr lang="en-US" b="1" dirty="0"/>
              <a:t> of every month in your term of service!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98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AE4E-470A-C2FD-F081-3D1DB5E3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682"/>
            <a:ext cx="10515600" cy="2852737"/>
          </a:xfrm>
        </p:spPr>
        <p:txBody>
          <a:bodyPr>
            <a:normAutofit/>
          </a:bodyPr>
          <a:lstStyle/>
          <a:p>
            <a:r>
              <a:rPr lang="en-US" sz="5400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D797C-52FB-5C98-ECB9-199E44940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57949"/>
            <a:ext cx="10515600" cy="1500187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63FC066D-4767-CF7B-77B0-4FB76305D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8262"/>
            <a:ext cx="12192000" cy="139731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7FC3012-AAC8-6DE2-C102-CB7D18B58D4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53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EKY Flood Relief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When? September 30th</a:t>
            </a:r>
            <a:r>
              <a:rPr lang="en-US" baseline="30000" dirty="0"/>
              <a:t> </a:t>
            </a:r>
          </a:p>
          <a:p>
            <a:pPr lvl="1"/>
            <a:r>
              <a:rPr lang="en-US" baseline="30000" dirty="0"/>
              <a:t>9:30am-4:00pm</a:t>
            </a:r>
          </a:p>
          <a:p>
            <a:r>
              <a:rPr lang="en-US" dirty="0"/>
              <a:t>Where? Housing Development Alliance – Hazard, KY</a:t>
            </a:r>
          </a:p>
          <a:p>
            <a:r>
              <a:rPr lang="en-US" dirty="0"/>
              <a:t>Volunteer Activities:</a:t>
            </a:r>
          </a:p>
          <a:p>
            <a:pPr lvl="1"/>
            <a:r>
              <a:rPr lang="en-US" dirty="0"/>
              <a:t>Mucking out houses</a:t>
            </a:r>
          </a:p>
          <a:p>
            <a:pPr lvl="1"/>
            <a:r>
              <a:rPr lang="en-US" dirty="0"/>
              <a:t>Personal shopper at distribution center</a:t>
            </a:r>
          </a:p>
          <a:p>
            <a:pPr lvl="1"/>
            <a:r>
              <a:rPr lang="en-US" dirty="0"/>
              <a:t>Front desk assistance at the distribution center</a:t>
            </a:r>
          </a:p>
          <a:p>
            <a:pPr lvl="1"/>
            <a:r>
              <a:rPr lang="en-US" dirty="0"/>
              <a:t>Section sorter at the distribution center</a:t>
            </a:r>
          </a:p>
          <a:p>
            <a:r>
              <a:rPr lang="en-US" dirty="0"/>
              <a:t>Meals + Mileage reimbursement provided </a:t>
            </a:r>
          </a:p>
          <a:p>
            <a:r>
              <a:rPr lang="en-US" dirty="0"/>
              <a:t>Contact our office by Wednesday, 9/21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1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7C02-878B-30AA-4696-3D708C17F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 KY Launch Training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Dates: October 26 + 27</a:t>
            </a:r>
          </a:p>
          <a:p>
            <a:r>
              <a:rPr lang="en-US" dirty="0"/>
              <a:t>Location: Eastern Kentucky University- Perkins Building</a:t>
            </a:r>
          </a:p>
          <a:p>
            <a:r>
              <a:rPr lang="en-US" dirty="0"/>
              <a:t>Training will start at 11am EST on 10/26 and 9:30am EST on 10/27</a:t>
            </a:r>
          </a:p>
          <a:p>
            <a:r>
              <a:rPr lang="en-US" dirty="0"/>
              <a:t>Required for direct service members</a:t>
            </a:r>
          </a:p>
          <a:p>
            <a:r>
              <a:rPr lang="en-US" dirty="0"/>
              <a:t>Lodging and mileage covered by Homes for All </a:t>
            </a:r>
          </a:p>
          <a:p>
            <a:r>
              <a:rPr lang="en-US" dirty="0"/>
              <a:t>VISTA members are welcome to join! Contact Holly.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725D86-121B-1E38-F0A7-99911ADB1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313C11A-A9AF-8CDC-E600-E4B7D924AA5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8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Assistance Program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3600" lvl="2" indent="-390525">
              <a:spcBef>
                <a:spcPts val="0"/>
              </a:spcBef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</a:rPr>
              <a:t>Free, 24/7, and unlimited telephonic mental health counseling for our AmeriCorps members </a:t>
            </a:r>
            <a:r>
              <a:rPr lang="en-US" sz="2400" i="1" dirty="0">
                <a:solidFill>
                  <a:schemeClr val="dk2"/>
                </a:solidFill>
              </a:rPr>
              <a:t>(and employees, if applicable)</a:t>
            </a:r>
            <a:r>
              <a:rPr lang="en-US" sz="2400" dirty="0">
                <a:solidFill>
                  <a:schemeClr val="dk2"/>
                </a:solidFill>
              </a:rPr>
              <a:t>  and household members Access to a range of resources to support your well-being</a:t>
            </a:r>
            <a:endParaRPr lang="en-US" dirty="0"/>
          </a:p>
          <a:p>
            <a:pPr marL="863600" lvl="2" indent="-390525">
              <a:spcBef>
                <a:spcPts val="1700"/>
              </a:spcBef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</a:rPr>
              <a:t>Participation is</a:t>
            </a:r>
            <a:r>
              <a:rPr lang="en-US" sz="2400" b="1" dirty="0">
                <a:solidFill>
                  <a:schemeClr val="dk2"/>
                </a:solidFill>
              </a:rPr>
              <a:t> </a:t>
            </a:r>
            <a:r>
              <a:rPr lang="en-US" sz="2400" b="1" u="sng" dirty="0">
                <a:solidFill>
                  <a:schemeClr val="dk2"/>
                </a:solidFill>
              </a:rPr>
              <a:t>voluntary</a:t>
            </a:r>
            <a:r>
              <a:rPr lang="en-US" sz="2400" b="1" dirty="0">
                <a:solidFill>
                  <a:schemeClr val="dk2"/>
                </a:solidFill>
              </a:rPr>
              <a:t> </a:t>
            </a:r>
            <a:r>
              <a:rPr lang="en-US" sz="2400" dirty="0">
                <a:solidFill>
                  <a:schemeClr val="dk2"/>
                </a:solidFill>
              </a:rPr>
              <a:t>and </a:t>
            </a:r>
            <a:r>
              <a:rPr lang="en-US" sz="2400" b="1" u="sng" dirty="0">
                <a:solidFill>
                  <a:schemeClr val="dk2"/>
                </a:solidFill>
              </a:rPr>
              <a:t>confidential</a:t>
            </a:r>
            <a:endParaRPr lang="en-US" dirty="0"/>
          </a:p>
          <a:p>
            <a:pPr marL="863600" lvl="2" indent="-390525">
              <a:spcBef>
                <a:spcPts val="1700"/>
              </a:spcBef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</a:rPr>
              <a:t>Translation services available in up to 140+ languages</a:t>
            </a:r>
            <a:endParaRPr lang="en-US" dirty="0"/>
          </a:p>
          <a:p>
            <a:pPr marL="863600" lvl="2" indent="-390525">
              <a:spcBef>
                <a:spcPts val="1700"/>
              </a:spcBef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</a:rPr>
              <a:t>Provider </a:t>
            </a:r>
            <a:r>
              <a:rPr lang="en-US" sz="2400" b="1" dirty="0" err="1">
                <a:solidFill>
                  <a:schemeClr val="dk2"/>
                </a:solidFill>
              </a:rPr>
              <a:t>AllOne</a:t>
            </a:r>
            <a:r>
              <a:rPr lang="en-US" sz="2400" b="1" dirty="0">
                <a:solidFill>
                  <a:schemeClr val="dk2"/>
                </a:solidFill>
              </a:rPr>
              <a:t> Health</a:t>
            </a:r>
          </a:p>
          <a:p>
            <a:pPr marL="863600" lvl="2" indent="-390525">
              <a:spcBef>
                <a:spcPts val="1700"/>
              </a:spcBef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dirty="0">
                <a:ea typeface="Century Gothic"/>
                <a:cs typeface="Century Gothic"/>
                <a:sym typeface="Century Gothic"/>
              </a:rPr>
              <a:t>Homes for All OR Homeless and Housing Coalition of Kentucky</a:t>
            </a:r>
            <a:endParaRPr lang="en-US" sz="2400" b="1" dirty="0">
              <a:solidFill>
                <a:schemeClr val="dk2"/>
              </a:solidFill>
            </a:endParaRP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725D86-121B-1E38-F0A7-99911ADB1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313C11A-A9AF-8CDC-E600-E4B7D924AA5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28285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b="1"/>
              <a:t>Accessing Benefits </a:t>
            </a:r>
            <a:endParaRPr/>
          </a:p>
        </p:txBody>
      </p:sp>
      <p:sp>
        <p:nvSpPr>
          <p:cNvPr id="154" name="Google Shape;154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14300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400" b="1">
              <a:solidFill>
                <a:schemeClr val="dk1"/>
              </a:solidFill>
            </a:endParaRPr>
          </a:p>
          <a:p>
            <a:pPr marL="342900" lvl="2" indent="-3429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Go to </a:t>
            </a:r>
            <a:r>
              <a:rPr lang="en-US" sz="2800" u="sng">
                <a:solidFill>
                  <a:schemeClr val="hlink"/>
                </a:solidFill>
                <a:hlinkClick r:id="rId3"/>
              </a:rPr>
              <a:t>www.mylifeexpert.com</a:t>
            </a:r>
            <a:r>
              <a:rPr lang="en-US" sz="2800"/>
              <a:t> </a:t>
            </a:r>
            <a:endParaRPr/>
          </a:p>
          <a:p>
            <a:pPr marL="342900" lvl="2" indent="-3429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Enter password </a:t>
            </a:r>
            <a:r>
              <a:rPr lang="en-US" sz="2800" b="1"/>
              <a:t>americorps</a:t>
            </a:r>
            <a:endParaRPr sz="2800" b="1"/>
          </a:p>
          <a:p>
            <a:pPr marL="342900" lvl="2" indent="-3429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Create login</a:t>
            </a:r>
            <a:endParaRPr/>
          </a:p>
          <a:p>
            <a:pPr marL="342900" lvl="2" indent="-3429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Add website to your phone home page (creates the app)</a:t>
            </a:r>
            <a:endParaRPr/>
          </a:p>
          <a:p>
            <a:pPr marL="342900" lvl="2" indent="-3429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See provided flyer for QR Code</a:t>
            </a:r>
            <a:endParaRPr/>
          </a:p>
          <a:p>
            <a:pPr marL="342900" lvl="2" indent="-3429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Access video counseling, chat, telephone support</a:t>
            </a:r>
            <a:endParaRPr/>
          </a:p>
          <a:p>
            <a:pPr marL="342900" lvl="2" indent="-3429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View articles, resources, and webinars</a:t>
            </a:r>
            <a:endParaRPr/>
          </a:p>
          <a:p>
            <a:pPr marL="228600" lvl="0" indent="-90804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400" b="1">
              <a:solidFill>
                <a:schemeClr val="dk1"/>
              </a:solidFill>
            </a:endParaRPr>
          </a:p>
          <a:p>
            <a:pPr marL="342900" lvl="2" indent="-3429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800-451-1834</a:t>
            </a:r>
            <a:endParaRPr/>
          </a:p>
          <a:p>
            <a:pPr marL="342900" lvl="2" indent="-3429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A free  and confidential service</a:t>
            </a:r>
            <a:endParaRPr/>
          </a:p>
          <a:p>
            <a:pPr marL="342900" lvl="2" indent="-3429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Licensed clinicians available 24/7, 365</a:t>
            </a:r>
            <a:endParaRPr/>
          </a:p>
          <a:p>
            <a:pPr marL="342900" lvl="2" indent="-3429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u="sng">
                <a:solidFill>
                  <a:schemeClr val="hlink"/>
                </a:solidFill>
                <a:hlinkClick r:id="rId3"/>
              </a:rPr>
              <a:t>www.mylifeexpert.com</a:t>
            </a:r>
            <a:r>
              <a:rPr lang="en-US" sz="2800"/>
              <a:t>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pic>
        <p:nvPicPr>
          <p:cNvPr id="156" name="Google Shape;156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010165"/>
            <a:ext cx="12192000" cy="482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0" descr="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70379" y="312420"/>
            <a:ext cx="2180155" cy="15001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209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Member Assistance Services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Mental Health Counseling </a:t>
            </a:r>
          </a:p>
          <a:p>
            <a:r>
              <a:rPr lang="en-US" dirty="0"/>
              <a:t>Life Coaching</a:t>
            </a:r>
          </a:p>
          <a:p>
            <a:r>
              <a:rPr lang="en-US" dirty="0"/>
              <a:t>Work/Life Resources</a:t>
            </a:r>
          </a:p>
          <a:p>
            <a:r>
              <a:rPr lang="en-US" dirty="0"/>
              <a:t>Medical Advocacy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725D86-121B-1E38-F0A7-99911ADB1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313C11A-A9AF-8CDC-E600-E4B7D924AA5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8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Visits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October – November 2022</a:t>
            </a:r>
          </a:p>
          <a:p>
            <a:r>
              <a:rPr lang="en-US" dirty="0"/>
              <a:t>In person!</a:t>
            </a:r>
          </a:p>
          <a:p>
            <a:r>
              <a:rPr lang="en-US" dirty="0"/>
              <a:t>Great way to check in with you and your supervisor! </a:t>
            </a:r>
          </a:p>
          <a:p>
            <a:r>
              <a:rPr lang="en-US" dirty="0"/>
              <a:t>We just like to visit! </a:t>
            </a:r>
          </a:p>
          <a:p>
            <a:r>
              <a:rPr lang="en-US" dirty="0"/>
              <a:t>Information will be sent to your supervisor regarding scheduling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725D86-121B-1E38-F0A7-99911ADB1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313C11A-A9AF-8CDC-E600-E4B7D924AA5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3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Mileage Reimbursements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events we ask you to attend</a:t>
            </a:r>
          </a:p>
          <a:p>
            <a:endParaRPr lang="en-US" dirty="0"/>
          </a:p>
          <a:p>
            <a:r>
              <a:rPr lang="en-US" dirty="0"/>
              <a:t>Will be sent by mail in form of a check</a:t>
            </a:r>
          </a:p>
          <a:p>
            <a:endParaRPr lang="en-US" dirty="0"/>
          </a:p>
          <a:p>
            <a:r>
              <a:rPr lang="en-US" dirty="0"/>
              <a:t>Make sure your mailing address stays up to date with our office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16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meriCorps">
      <a:dk1>
        <a:srgbClr val="FFFFFF"/>
      </a:dk1>
      <a:lt1>
        <a:srgbClr val="000000"/>
      </a:lt1>
      <a:dk2>
        <a:srgbClr val="FFFFFF"/>
      </a:dk2>
      <a:lt2>
        <a:srgbClr val="E7E6E6"/>
      </a:lt2>
      <a:accent1>
        <a:srgbClr val="B82128"/>
      </a:accent1>
      <a:accent2>
        <a:srgbClr val="FFF4D2"/>
      </a:accent2>
      <a:accent3>
        <a:srgbClr val="7F7B82"/>
      </a:accent3>
      <a:accent4>
        <a:srgbClr val="2DC4B6"/>
      </a:accent4>
      <a:accent5>
        <a:srgbClr val="1550ED"/>
      </a:accent5>
      <a:accent6>
        <a:srgbClr val="70AD47"/>
      </a:accent6>
      <a:hlink>
        <a:srgbClr val="FFFFFF"/>
      </a:hlink>
      <a:folHlink>
        <a:srgbClr val="FFF4D2"/>
      </a:folHlink>
    </a:clrScheme>
    <a:fontScheme name="Custom 2">
      <a:majorFont>
        <a:latin typeface="Century Gothic (bold)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eriCorps PPT Template" id="{1F1B0028-2F35-4BB5-9683-0BFDD86EF2DC}" vid="{F231FB3F-65A8-4282-8A41-3C87F91BC8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AmeriCorps PPT Template (2)</Template>
  <TotalTime>183</TotalTime>
  <Words>989</Words>
  <Application>Microsoft Office PowerPoint</Application>
  <PresentationFormat>Widescreen</PresentationFormat>
  <Paragraphs>178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Century Gothic (bold)</vt:lpstr>
      <vt:lpstr>Office Theme</vt:lpstr>
      <vt:lpstr>PowerPoint Presentation</vt:lpstr>
      <vt:lpstr>Program Updates + Reminders</vt:lpstr>
      <vt:lpstr>EKY Flood Relief Project</vt:lpstr>
      <vt:lpstr>Serve KY Launch Training</vt:lpstr>
      <vt:lpstr>Member Assistance Program</vt:lpstr>
      <vt:lpstr>Accessing Benefits </vt:lpstr>
      <vt:lpstr>Other Member Assistance Services</vt:lpstr>
      <vt:lpstr>Site Visits</vt:lpstr>
      <vt:lpstr>Mileage Reimbursements</vt:lpstr>
      <vt:lpstr>Program Updates + Reminders</vt:lpstr>
      <vt:lpstr>Performance Measure Reporting</vt:lpstr>
      <vt:lpstr>Performance Measure Reporting</vt:lpstr>
      <vt:lpstr>Volunteer Reporting </vt:lpstr>
      <vt:lpstr>Data Collected</vt:lpstr>
      <vt:lpstr>Takeaways</vt:lpstr>
      <vt:lpstr>Where to Report</vt:lpstr>
      <vt:lpstr>Program Updates + Reminders</vt:lpstr>
      <vt:lpstr>Impact Stories</vt:lpstr>
      <vt:lpstr>What does an Impact Story do?</vt:lpstr>
      <vt:lpstr>Answer these Questions</vt:lpstr>
      <vt:lpstr>How are you addressing the problem?</vt:lpstr>
      <vt:lpstr>Why are Impact Stories important?</vt:lpstr>
      <vt:lpstr>Example #1</vt:lpstr>
      <vt:lpstr>When are they due?</vt:lpstr>
      <vt:lpstr>Questions?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hdennis@hhck.org</dc:creator>
  <cp:lastModifiedBy>Holly Dennis</cp:lastModifiedBy>
  <cp:revision>11</cp:revision>
  <dcterms:created xsi:type="dcterms:W3CDTF">2022-09-12T13:59:59Z</dcterms:created>
  <dcterms:modified xsi:type="dcterms:W3CDTF">2022-09-15T12:45:43Z</dcterms:modified>
</cp:coreProperties>
</file>