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93" r:id="rId4"/>
    <p:sldId id="262" r:id="rId5"/>
    <p:sldId id="301" r:id="rId6"/>
    <p:sldId id="261" r:id="rId7"/>
    <p:sldId id="263" r:id="rId8"/>
    <p:sldId id="302" r:id="rId9"/>
    <p:sldId id="267" r:id="rId10"/>
    <p:sldId id="265" r:id="rId11"/>
    <p:sldId id="299" r:id="rId12"/>
    <p:sldId id="260" r:id="rId13"/>
    <p:sldId id="268" r:id="rId14"/>
    <p:sldId id="266" r:id="rId15"/>
    <p:sldId id="300" r:id="rId16"/>
    <p:sldId id="284" r:id="rId17"/>
    <p:sldId id="276" r:id="rId18"/>
    <p:sldId id="277" r:id="rId19"/>
    <p:sldId id="271" r:id="rId20"/>
    <p:sldId id="270" r:id="rId21"/>
    <p:sldId id="272" r:id="rId22"/>
    <p:sldId id="287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2" autoAdjust="0"/>
    <p:restoredTop sz="84162" autoAdjust="0"/>
  </p:normalViewPr>
  <p:slideViewPr>
    <p:cSldViewPr snapToGrid="0">
      <p:cViewPr varScale="1">
        <p:scale>
          <a:sx n="58" d="100"/>
          <a:sy n="58" d="100"/>
        </p:scale>
        <p:origin x="7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-882"/>
    </p:cViewPr>
  </p:sorter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76493-58A1-48E2-BC6B-66457548E78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54CFF-ACCE-4212-BDA7-3638AB354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en-US" dirty="0" smtClean="0"/>
              <a:t>While VISTAs focus on capacity-building activities, they may, on occasion, perform limited direct service activities when deemed necessary to complete the VISTA’s overall capacity-building assignment. These incidental activities should be written into the VISTA Assignment Description (VAD) if known at the beginning of the VISTA’s term of service. </a:t>
            </a:r>
            <a:endParaRPr lang="en-US" sz="1200" b="0" i="1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1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VISTA activities</a:t>
            </a:r>
            <a:endParaRPr lang="en-US" dirty="0">
              <a:effectLst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and apply for new funding sources, including grants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 and train long-term community volunteers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 and cultivate new partnerships with donors, media, and community stakeholders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 and implement databases to track donors and volunteers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templates for outreach and event planning</a:t>
            </a:r>
            <a:b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E’s of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direct service regarding VISTAs: Is it for Education? Is it an Emergency? Is Everyone doing it?</a:t>
            </a:r>
            <a:endParaRPr lang="en-US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more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endParaRPr lang="en-US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ISTAS MAY experience MINIMAL direct service if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relates to accomplishing objectives in the VAD. Example: 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RedBud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Financial Alternatives – VISTA is talking to clients, learning their needs and challenges, in order to better develop the programs and procedures that will be implemented. </a:t>
            </a:r>
            <a:endParaRPr lang="en-US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44AC4C2-9704-4E07-86B1-C1DE17B4B2F3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28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AmeriCorps VISTA members serve as short-term resources to build the long-term sustainability of antipoverty efforts. VISTA projects make a lasting difference through the commitment, energy, and initiative that VISTA members bring to the community; involvement of the sponsoring agency in supervising the project, supporting the VISTA members, and assessing the progress of the project toward meeting its goals; participation of the project beneficiaries in all phases of project development and implementation; and the continued involvement of community members by providing needed resources such as volunteers, material and financial resources, and expertise. Sponsors must develop projects with a goal to phase out the need for VISTAs and have the project continue without VISTA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54CFF-ACCE-4212-BDA7-3638AB3540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75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Serif fonts have little feet and embellishments on the tip and base of each letter, making them more distinct and recognizable.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Serif fonts are for "readability“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http://www.awaionline.com/2011/10/the-best-fonts-to-use-in-print-online-and-email/ </a:t>
            </a:r>
            <a:endParaRPr/>
          </a:p>
        </p:txBody>
      </p:sp>
      <p:sp>
        <p:nvSpPr>
          <p:cNvPr id="134" name="Google Shape;13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indent="-182880">
              <a:spcBef>
                <a:spcPts val="0"/>
              </a:spcBef>
              <a:buSzPts val="2380"/>
            </a:pPr>
            <a:r>
              <a:rPr lang="en-US" dirty="0" smtClean="0"/>
              <a:t>Utilize the resources available to you</a:t>
            </a:r>
          </a:p>
          <a:p>
            <a:pPr marL="457200" lvl="1" indent="-182880">
              <a:spcBef>
                <a:spcPts val="480"/>
              </a:spcBef>
              <a:buSzPts val="2040"/>
            </a:pPr>
            <a:r>
              <a:rPr lang="en-US" dirty="0" smtClean="0"/>
              <a:t>Talk to your supervisor</a:t>
            </a:r>
          </a:p>
          <a:p>
            <a:pPr marL="457200" lvl="1" indent="-182880">
              <a:spcBef>
                <a:spcPts val="480"/>
              </a:spcBef>
              <a:buSzPts val="2040"/>
            </a:pPr>
            <a:r>
              <a:rPr lang="en-US" dirty="0" smtClean="0"/>
              <a:t>Use your VAD</a:t>
            </a:r>
          </a:p>
          <a:p>
            <a:pPr marL="457200" lvl="1" indent="-182880">
              <a:spcBef>
                <a:spcPts val="480"/>
              </a:spcBef>
              <a:buSzPts val="2040"/>
            </a:pPr>
            <a:r>
              <a:rPr lang="en-US" dirty="0" smtClean="0"/>
              <a:t>Talk to other VISTAs</a:t>
            </a:r>
          </a:p>
          <a:p>
            <a:pPr marL="457200" lvl="1" indent="-182880">
              <a:spcBef>
                <a:spcPts val="480"/>
              </a:spcBef>
              <a:buSzPts val="2040"/>
            </a:pPr>
            <a:r>
              <a:rPr lang="en-US" dirty="0" smtClean="0"/>
              <a:t>VISTA Campus</a:t>
            </a:r>
          </a:p>
          <a:p>
            <a:pPr marL="457200" lvl="1" indent="-182880">
              <a:spcBef>
                <a:spcPts val="480"/>
              </a:spcBef>
              <a:buSzPts val="2040"/>
            </a:pPr>
            <a:r>
              <a:rPr lang="en-US" dirty="0" smtClean="0"/>
              <a:t>Facebook</a:t>
            </a:r>
          </a:p>
          <a:p>
            <a:pPr marL="457200" lvl="1" indent="-74929">
              <a:spcBef>
                <a:spcPts val="400"/>
              </a:spcBef>
              <a:buSzPts val="1700"/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125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C875-7474-D9A5-547C-766DECED5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7F2DC-064A-84D4-0BAE-64A7773AF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467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A9CB-F82A-FC6F-7BB7-B78E0EC2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783D9-79FB-0CE5-4EC9-BF2440DB6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05BC3-9C02-E868-C0C2-691BE481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CA16-565B-48D3-8CAA-514E190A03A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250AE-0E38-6E98-CD55-62754C4A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45A50-FAAD-B110-D5EF-58B463A8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896-9F28-4642-9C0B-8400E60F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7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C5E566-EFD0-8C91-D992-EE1363646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C5C67-A1B0-468C-440F-E638BBC86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0C871-FBD5-B68E-23AD-1BD9099E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CA16-565B-48D3-8CAA-514E190A03A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67DC5-5744-E451-DF4B-FC99C0B9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C12B3-3481-FBF2-2711-0921EB6F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896-9F28-4642-9C0B-8400E60F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A5FF-88E3-CB61-0849-7B88B8574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80415-D747-F071-1D1C-F188982AD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225DB-BDF1-59CB-85AA-C2468AB1A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CA16-565B-48D3-8CAA-514E190A03A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14723-7B9F-4398-EB2D-EC53EA49D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EE0F9-217C-DE15-2075-E324EC5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896-9F28-4642-9C0B-8400E60F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8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C457F-B258-A045-E573-5257CA52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DFC49-AA36-D084-7AC8-032F66570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59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CDC2-A490-DD30-A96A-4566FCBD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5DF19-4A6B-1B88-1A85-9A0140A76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1EA15-2B38-DF9C-CBC9-182B6C1E9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35D45-039B-8D92-DD6B-32FE8A53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CA16-565B-48D3-8CAA-514E190A03A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7400F-EF65-A81C-827B-EA9485F01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2E190-E97D-6096-760A-B925DECE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896-9F28-4642-9C0B-8400E60F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0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F752-05F2-87B5-8B1C-51805658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A95E5-0052-2326-4370-1DB993431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DAB1B-01A3-0C76-6C23-55DCD1454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83BD7-24BA-889B-231F-CBB747F7B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8B4792-701A-4472-22CC-B7D919CC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658F06-2099-4890-24BE-01AF1153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CA16-565B-48D3-8CAA-514E190A03A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66598-CF87-044B-BA87-8A46B478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D25335-C080-30AA-8EFF-97AFC604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896-9F28-4642-9C0B-8400E60F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1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4D5C-6229-BCE5-1116-6F7D2D42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3F8FB-ED40-077C-3EBA-E66B0E91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CA16-565B-48D3-8CAA-514E190A03A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ACE53-B2FF-4012-4C47-56D91E9E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AA893-6A48-ED58-B6D2-157B3082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896-9F28-4642-9C0B-8400E60F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3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711423-A95C-B68F-9314-996AB964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CA16-565B-48D3-8CAA-514E190A03A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B5CBA-B9EA-9822-F4D8-D7B55264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825FC-B297-BD82-775E-6A5E5E14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896-9F28-4642-9C0B-8400E60F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4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B906-6CF6-690A-A3D4-05A62AB1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3B9AD-E3CA-C91A-E48D-8F0C582D1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8B165-7031-6D78-08F6-9B94A847C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13315-6F72-3DB7-0784-3A31666E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CA16-565B-48D3-8CAA-514E190A03A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CAEF0-0E69-2C35-53D0-019DA9A8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7DD04-7EDB-962F-9912-FB0A0013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896-9F28-4642-9C0B-8400E60F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1673-DE4E-843F-4E84-7F5B61A7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EBC12-2DCC-C10D-7D8F-579E18837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6032F-1937-47AC-7703-2879E166F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2B552-921B-BE20-F24F-B54AFD50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CA16-565B-48D3-8CAA-514E190A03A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5D95C-407D-9F77-CCA5-9E299541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FFC47-EE38-80DF-74E4-6D9748F98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C896-9F28-4642-9C0B-8400E60F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5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5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7DA6BF-9465-C9E2-B8F7-AC0C3829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2BBDE-B6D4-9874-B0B7-2A5505551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743C4-F67A-0F68-6A01-F5AAAC033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6CA16-565B-48D3-8CAA-514E190A03A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417AD-A92C-8F14-04B1-4FF29BD09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F68D4-B2E9-8B01-23E1-3B439C797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9C896-9F28-4642-9C0B-8400E60F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1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3658348-DAB3-E726-DB55-E23F7DAE7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34184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VISTA Project Sustainability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D5CACC-37B1-4ED6-E71D-C77C133C14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73" y="750278"/>
            <a:ext cx="5911654" cy="1337474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D99C5DB7-979B-F012-625A-FEF1DA055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524"/>
            <a:ext cx="12192000" cy="16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14E6-6B5C-273A-FCD4-CE149D98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Promoting Sustainability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EB4D-5D18-C485-88A6-B852F5BB6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sustainability lens to VAD activities</a:t>
            </a:r>
          </a:p>
          <a:p>
            <a:pPr lvl="1"/>
            <a:r>
              <a:rPr lang="en-US" dirty="0"/>
              <a:t>Will I or someone else have to do this again?</a:t>
            </a:r>
          </a:p>
          <a:p>
            <a:pPr lvl="1"/>
            <a:r>
              <a:rPr lang="en-US" dirty="0"/>
              <a:t>What circumstances could change?</a:t>
            </a:r>
          </a:p>
          <a:p>
            <a:pPr lvl="1"/>
            <a:r>
              <a:rPr lang="en-US" dirty="0"/>
              <a:t>Could others get involved?</a:t>
            </a:r>
          </a:p>
          <a:p>
            <a:pPr lvl="1"/>
            <a:r>
              <a:rPr lang="en-US" dirty="0"/>
              <a:t>What happens when I’m not here anymore?</a:t>
            </a:r>
          </a:p>
          <a:p>
            <a:pPr lvl="1"/>
            <a:r>
              <a:rPr lang="en-US" dirty="0"/>
              <a:t>Will this activity or process stop once my position is done?</a:t>
            </a:r>
          </a:p>
          <a:p>
            <a:r>
              <a:rPr lang="en-US" dirty="0"/>
              <a:t>Thinking with the End in Mind</a:t>
            </a:r>
          </a:p>
          <a:p>
            <a:pPr lvl="1"/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F2718F7-80DA-6386-1C80-31C80A5A3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8D31A95-6006-494E-5528-E3071AE6B1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79" y="312420"/>
            <a:ext cx="2180155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5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Mindset for Sustainability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33777"/>
            <a:ext cx="9175376" cy="22009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1. Sustainability is a journey, not a destination</a:t>
            </a:r>
          </a:p>
          <a:p>
            <a:pPr marL="0" indent="0" algn="ctr">
              <a:buNone/>
            </a:pPr>
            <a:r>
              <a:rPr lang="en-US" dirty="0"/>
              <a:t>2. Make plan logical, simply, easy to follow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9057DD4-8C69-1EBD-27BA-241F7E859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B6DC0A4-6CE3-43FC-3506-9FD9B6AE7E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79" y="312420"/>
            <a:ext cx="2180155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1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14E6-6B5C-273A-FCD4-CE149D98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Transferring for Sustainability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EB4D-5D18-C485-88A6-B852F5BB6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Knowledge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Products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Relationships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F2718F7-80DA-6386-1C80-31C80A5A3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8D31A95-6006-494E-5528-E3071AE6B1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79" y="312420"/>
            <a:ext cx="2180155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1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14E6-6B5C-273A-FCD4-CE149D98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Tips for Transferring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EB4D-5D18-C485-88A6-B852F5BB6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856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Guidelines</a:t>
            </a:r>
          </a:p>
          <a:p>
            <a:pPr lvl="1"/>
            <a:r>
              <a:rPr lang="en-US" dirty="0"/>
              <a:t>Figure out the best tools, templates, resources, or training materials </a:t>
            </a:r>
          </a:p>
          <a:p>
            <a:pPr lvl="2"/>
            <a:r>
              <a:rPr lang="en-US" dirty="0"/>
              <a:t>Design with end in mind</a:t>
            </a:r>
          </a:p>
          <a:p>
            <a:pPr lvl="1"/>
            <a:r>
              <a:rPr lang="en-US" dirty="0"/>
              <a:t>Make them accessible </a:t>
            </a:r>
          </a:p>
          <a:p>
            <a:pPr lvl="1"/>
            <a:r>
              <a:rPr lang="en-US" dirty="0"/>
              <a:t>Labeling and clearly documenting</a:t>
            </a:r>
          </a:p>
          <a:p>
            <a:pPr lvl="1"/>
            <a:r>
              <a:rPr lang="en-US" dirty="0"/>
              <a:t>Make it easy to read</a:t>
            </a:r>
          </a:p>
          <a:p>
            <a:r>
              <a:rPr lang="en-US" dirty="0"/>
              <a:t>Activities</a:t>
            </a:r>
          </a:p>
          <a:p>
            <a:pPr lvl="1"/>
            <a:r>
              <a:rPr lang="en-US" dirty="0"/>
              <a:t>Train and coach users</a:t>
            </a:r>
          </a:p>
          <a:p>
            <a:pPr lvl="1"/>
            <a:r>
              <a:rPr lang="en-US" dirty="0"/>
              <a:t>Make guides</a:t>
            </a:r>
          </a:p>
          <a:p>
            <a:pPr lvl="1"/>
            <a:r>
              <a:rPr lang="en-US" dirty="0"/>
              <a:t>Contact database</a:t>
            </a:r>
          </a:p>
          <a:p>
            <a:pPr lvl="1"/>
            <a:r>
              <a:rPr lang="en-US" dirty="0"/>
              <a:t>Connecting people</a:t>
            </a:r>
          </a:p>
          <a:p>
            <a:pPr lvl="1"/>
            <a:r>
              <a:rPr lang="en-US" dirty="0"/>
              <a:t>Develop templates</a:t>
            </a:r>
          </a:p>
          <a:p>
            <a:pPr lvl="1"/>
            <a:r>
              <a:rPr lang="en-US" dirty="0"/>
              <a:t>Asset maps </a:t>
            </a:r>
          </a:p>
          <a:p>
            <a:pPr lvl="1"/>
            <a:r>
              <a:rPr lang="en-US" dirty="0"/>
              <a:t>Presentations to staff, volunteers, stakeholders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F2718F7-80DA-6386-1C80-31C80A5A3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8D31A95-6006-494E-5528-E3071AE6B1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107" y="312421"/>
            <a:ext cx="1617427" cy="111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4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14E6-6B5C-273A-FCD4-CE149D98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EB4D-5D18-C485-88A6-B852F5BB6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VISTA Leader, </a:t>
            </a:r>
            <a:r>
              <a:rPr lang="en-US" dirty="0" err="1"/>
              <a:t>Nadiyah</a:t>
            </a:r>
            <a:endParaRPr lang="en-US" dirty="0"/>
          </a:p>
          <a:p>
            <a:pPr lvl="1"/>
            <a:r>
              <a:rPr lang="en-US" dirty="0"/>
              <a:t>Developed online trainings and tools to support diversity, equity and inclusion</a:t>
            </a:r>
          </a:p>
          <a:p>
            <a:pPr lvl="2"/>
            <a:r>
              <a:rPr lang="en-US" dirty="0"/>
              <a:t>Training materials and guides</a:t>
            </a:r>
          </a:p>
          <a:p>
            <a:pPr lvl="2"/>
            <a:r>
              <a:rPr lang="en-US" dirty="0"/>
              <a:t>Community contact spreadsheets</a:t>
            </a:r>
          </a:p>
          <a:p>
            <a:r>
              <a:rPr lang="en-US" dirty="0"/>
              <a:t>VISTA Member, Jordan</a:t>
            </a:r>
          </a:p>
          <a:p>
            <a:pPr lvl="1"/>
            <a:r>
              <a:rPr lang="en-US" dirty="0"/>
              <a:t>Built database of potential funders</a:t>
            </a:r>
          </a:p>
          <a:p>
            <a:pPr lvl="2"/>
            <a:r>
              <a:rPr lang="en-US" dirty="0"/>
              <a:t>Included document about requirements of grants and communication modes</a:t>
            </a:r>
          </a:p>
          <a:p>
            <a:pPr lvl="1"/>
            <a:r>
              <a:rPr lang="en-US" dirty="0"/>
              <a:t>Created online storage account to house the products they created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F2718F7-80DA-6386-1C80-31C80A5A3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8D31A95-6006-494E-5528-E3071AE6B1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79" y="312420"/>
            <a:ext cx="2180155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37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AE4E-470A-C2FD-F081-3D1DB5E3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3682"/>
            <a:ext cx="10515600" cy="285273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Sustainability Binders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D797C-52FB-5C98-ECB9-199E44940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57949"/>
            <a:ext cx="10515600" cy="15001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3FC066D-4767-CF7B-77B0-4FB76305D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8262"/>
            <a:ext cx="12192000" cy="139731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7FC3012-AAC8-6DE2-C102-CB7D18B58D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79" y="312420"/>
            <a:ext cx="2180155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43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>
            <a:spLocks noGrp="1"/>
          </p:cNvSpPr>
          <p:nvPr>
            <p:ph type="title"/>
          </p:nvPr>
        </p:nvSpPr>
        <p:spPr>
          <a:xfrm>
            <a:off x="480391" y="275302"/>
            <a:ext cx="6427305" cy="7484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 dirty="0">
                <a:latin typeface="+mn-lt"/>
              </a:rPr>
              <a:t>Example:</a:t>
            </a:r>
            <a:endParaRPr dirty="0">
              <a:latin typeface="+mn-lt"/>
            </a:endParaRPr>
          </a:p>
        </p:txBody>
      </p:sp>
      <p:pic>
        <p:nvPicPr>
          <p:cNvPr id="186" name="Google Shape;186;p12"/>
          <p:cNvPicPr preferRelativeResize="0"/>
          <p:nvPr/>
        </p:nvPicPr>
        <p:blipFill rotWithShape="1">
          <a:blip r:embed="rId3">
            <a:alphaModFix/>
          </a:blip>
          <a:srcRect l="13120" t="23157" r="12620" b="8332"/>
          <a:stretch/>
        </p:blipFill>
        <p:spPr>
          <a:xfrm>
            <a:off x="651494" y="1023730"/>
            <a:ext cx="9108732" cy="5558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937E4080-4612-A09F-7834-C52497BBB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76F2C00-86CC-C732-04F3-D564289EF7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79" y="312420"/>
            <a:ext cx="1630455" cy="11219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600635" y="418229"/>
            <a:ext cx="9950824" cy="99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 sz="3600" b="1" dirty="0">
                <a:latin typeface="+mn-lt"/>
              </a:rPr>
              <a:t>Suggestion: Use Bullets Instead Of Block Text</a:t>
            </a: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 l="13162" t="9659" r="37531" b="6250"/>
          <a:stretch/>
        </p:blipFill>
        <p:spPr>
          <a:xfrm>
            <a:off x="5638800" y="1752600"/>
            <a:ext cx="4800600" cy="4603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1184563" y="1598571"/>
            <a:ext cx="3726873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Block text is: </a:t>
            </a:r>
            <a:endParaRPr dirty="0"/>
          </a:p>
          <a:p>
            <a:endParaRPr sz="1200" dirty="0">
              <a:solidFill>
                <a:schemeClr val="dk2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Intimidating</a:t>
            </a:r>
            <a:endParaRPr dirty="0"/>
          </a:p>
          <a:p>
            <a:pPr marL="285750" indent="-209550">
              <a:buClr>
                <a:schemeClr val="dk1"/>
              </a:buClr>
              <a:buSzPts val="1200"/>
            </a:pPr>
            <a:endParaRPr sz="1200" dirty="0">
              <a:solidFill>
                <a:schemeClr val="dk2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Less likely to be read</a:t>
            </a:r>
            <a:endParaRPr dirty="0"/>
          </a:p>
          <a:p>
            <a:pPr marL="285750" indent="-209550">
              <a:buClr>
                <a:schemeClr val="dk1"/>
              </a:buClr>
              <a:buSzPts val="1200"/>
            </a:pPr>
            <a:endParaRPr sz="1200" dirty="0">
              <a:solidFill>
                <a:schemeClr val="dk2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Hard to remember</a:t>
            </a:r>
            <a:endParaRPr dirty="0"/>
          </a:p>
          <a:p>
            <a:pPr marL="285750" indent="-171450">
              <a:buClr>
                <a:schemeClr val="dk1"/>
              </a:buClr>
              <a:buSzPts val="1800"/>
            </a:pPr>
            <a:endParaRPr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285750" indent="-171450">
              <a:buClr>
                <a:schemeClr val="dk1"/>
              </a:buClr>
              <a:buSzPts val="1800"/>
            </a:pPr>
            <a:endParaRPr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A45D006-50AF-663C-345F-0FC341558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8458161-A97F-3DAD-AA85-1E421488E0D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76" y="312421"/>
            <a:ext cx="887858" cy="6109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341466" y="259223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 sz="3600" b="1" dirty="0">
                <a:latin typeface="+mn-lt"/>
              </a:rPr>
              <a:t>Suggestion: Stick With One Font</a:t>
            </a:r>
            <a:endParaRPr sz="3600" b="1" dirty="0">
              <a:latin typeface="+mn-lt"/>
            </a:endParaRPr>
          </a:p>
        </p:txBody>
      </p:sp>
      <p:sp>
        <p:nvSpPr>
          <p:cNvPr id="137" name="Google Shape;137;p5"/>
          <p:cNvSpPr txBox="1">
            <a:spLocks noGrp="1"/>
          </p:cNvSpPr>
          <p:nvPr>
            <p:ph type="body" idx="1"/>
          </p:nvPr>
        </p:nvSpPr>
        <p:spPr>
          <a:xfrm>
            <a:off x="762000" y="1371601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182880" indent="-182880">
              <a:spcBef>
                <a:spcPts val="0"/>
              </a:spcBef>
              <a:buSzPts val="2380"/>
            </a:pPr>
            <a:r>
              <a:rPr lang="en-US" dirty="0">
                <a:ea typeface="Arial"/>
                <a:cs typeface="Arial"/>
                <a:sym typeface="Arial"/>
              </a:rPr>
              <a:t>You want your binder to be easy to follow</a:t>
            </a:r>
            <a:endParaRPr dirty="0"/>
          </a:p>
          <a:p>
            <a:pPr marL="182880" indent="-182880">
              <a:spcBef>
                <a:spcPts val="560"/>
              </a:spcBef>
              <a:buSzPts val="2380"/>
            </a:pPr>
            <a:r>
              <a:rPr lang="en-US" dirty="0">
                <a:latin typeface="Modern Love" panose="04090805081005020601" pitchFamily="82" charset="0"/>
                <a:ea typeface="Architects Daughter"/>
                <a:cs typeface="Architects Daughter"/>
                <a:sym typeface="Architects Daughter"/>
              </a:rPr>
              <a:t>It should be as consistent as possible</a:t>
            </a:r>
            <a:endParaRPr dirty="0">
              <a:latin typeface="Modern Love" panose="04090805081005020601" pitchFamily="82" charset="0"/>
            </a:endParaRPr>
          </a:p>
          <a:p>
            <a:pPr marL="182880" indent="-182880">
              <a:spcBef>
                <a:spcPts val="560"/>
              </a:spcBef>
              <a:buSzPts val="2380"/>
            </a:pPr>
            <a:r>
              <a:rPr lang="en-US" dirty="0">
                <a:latin typeface="Times New Roman" panose="02020603050405020304" pitchFamily="18" charset="0"/>
                <a:ea typeface="Ruge Boogie"/>
                <a:cs typeface="Times New Roman" panose="02020603050405020304" pitchFamily="18" charset="0"/>
                <a:sym typeface="Ruge Boogie"/>
              </a:rPr>
              <a:t>Constant font changes are distracting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spcBef>
                <a:spcPts val="560"/>
              </a:spcBef>
              <a:buSzPts val="2380"/>
            </a:pPr>
            <a:r>
              <a:rPr lang="en-US" dirty="0">
                <a:latin typeface="Comic Sans MS" panose="030F0702030302020204" pitchFamily="66" charset="0"/>
                <a:ea typeface="Arial"/>
                <a:cs typeface="Arial"/>
                <a:sym typeface="Arial"/>
              </a:rPr>
              <a:t>…And annoying</a:t>
            </a:r>
          </a:p>
          <a:p>
            <a:pPr marL="640080" lvl="1" indent="-182880">
              <a:spcBef>
                <a:spcPts val="560"/>
              </a:spcBef>
              <a:buSzPts val="2380"/>
            </a:pPr>
            <a:r>
              <a:rPr lang="en-US" i="1" dirty="0">
                <a:latin typeface="Comic Sans MS" panose="030F0702030302020204" pitchFamily="66" charset="0"/>
                <a:cs typeface="Arial"/>
                <a:sym typeface="Arial"/>
              </a:rPr>
              <a:t>No Comic Sans</a:t>
            </a:r>
            <a:endParaRPr i="1" dirty="0">
              <a:latin typeface="Comic Sans MS" panose="030F0702030302020204" pitchFamily="66" charset="0"/>
            </a:endParaRPr>
          </a:p>
          <a:p>
            <a:pPr marL="182880" indent="-53339">
              <a:spcBef>
                <a:spcPts val="480"/>
              </a:spcBef>
              <a:buSzPts val="2040"/>
              <a:buNone/>
            </a:pPr>
            <a:endParaRPr dirty="0"/>
          </a:p>
        </p:txBody>
      </p:sp>
      <p:sp>
        <p:nvSpPr>
          <p:cNvPr id="138" name="Google Shape;138;p5"/>
          <p:cNvSpPr txBox="1"/>
          <p:nvPr/>
        </p:nvSpPr>
        <p:spPr>
          <a:xfrm>
            <a:off x="8449959" y="2599064"/>
            <a:ext cx="3124200" cy="3046988"/>
          </a:xfrm>
          <a:prstGeom prst="rect">
            <a:avLst/>
          </a:prstGeom>
          <a:solidFill>
            <a:schemeClr val="lt1"/>
          </a:solidFill>
          <a:ln w="264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u="sng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Easy to Read Fonts: </a:t>
            </a:r>
            <a:endParaRPr dirty="0"/>
          </a:p>
          <a:p>
            <a:pPr algn="ctr"/>
            <a:r>
              <a:rPr lang="en-US" sz="2400" dirty="0">
                <a:solidFill>
                  <a:schemeClr val="dk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Times New Roman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dk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Calibri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algn="ctr"/>
            <a:r>
              <a:rPr lang="en-US" sz="2400" dirty="0">
                <a:solidFill>
                  <a:schemeClr val="dk2"/>
                </a:solidFill>
                <a:latin typeface="Palatino Linotype" panose="02040502050505030304" pitchFamily="18" charset="0"/>
                <a:ea typeface="Arial"/>
                <a:cs typeface="Arial"/>
                <a:sym typeface="Arial"/>
              </a:rPr>
              <a:t>Palatino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algn="ctr"/>
            <a:r>
              <a:rPr lang="en-US" sz="2400" dirty="0">
                <a:solidFill>
                  <a:schemeClr val="dk2"/>
                </a:solidFill>
                <a:latin typeface="Georgia" panose="02040502050405020303" pitchFamily="18" charset="0"/>
                <a:ea typeface="Arial"/>
                <a:cs typeface="Arial"/>
                <a:sym typeface="Arial"/>
              </a:rPr>
              <a:t>Georgia</a:t>
            </a:r>
            <a:r>
              <a:rPr lang="en-US" sz="24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algn="ctr"/>
            <a:r>
              <a:rPr lang="en-US" sz="2400" dirty="0">
                <a:solidFill>
                  <a:schemeClr val="dk2"/>
                </a:solidFill>
                <a:latin typeface="Courier New" panose="02070309020205020404" pitchFamily="49" charset="0"/>
                <a:ea typeface="Arial"/>
                <a:cs typeface="Courier New" panose="02070309020205020404" pitchFamily="49" charset="0"/>
                <a:sym typeface="Arial"/>
              </a:rPr>
              <a:t>Courier 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2400" dirty="0">
                <a:solidFill>
                  <a:schemeClr val="dk2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TW Cen MT </a:t>
            </a:r>
            <a:endParaRPr dirty="0">
              <a:latin typeface="Tw Cen MT" panose="020B0602020104020603" pitchFamily="34" charset="0"/>
            </a:endParaRPr>
          </a:p>
          <a:p>
            <a:pPr algn="ctr"/>
            <a:r>
              <a:rPr lang="en-US" sz="2400" dirty="0">
                <a:solidFill>
                  <a:schemeClr val="dk2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Garamond</a:t>
            </a:r>
            <a:endParaRPr sz="2400" dirty="0">
              <a:solidFill>
                <a:schemeClr val="dk2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B9F44247-802E-73AA-1E0B-FD722828A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7F85DEF-C674-1512-E5B6-89DF5504F4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275" y="312421"/>
            <a:ext cx="1539259" cy="10591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14E6-6B5C-273A-FCD4-CE149D98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Suggestion: Don’t Write a Journal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EB4D-5D18-C485-88A6-B852F5BB6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Sustainability binders are meant to be manuals</a:t>
            </a:r>
          </a:p>
          <a:p>
            <a:r>
              <a:rPr lang="en-US" dirty="0"/>
              <a:t>Neat, concise, well-organized</a:t>
            </a:r>
          </a:p>
          <a:p>
            <a:r>
              <a:rPr lang="en-US" dirty="0"/>
              <a:t>Limit handwriting where you can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F2718F7-80DA-6386-1C80-31C80A5A3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8D31A95-6006-494E-5528-E3071AE6B1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79" y="312420"/>
            <a:ext cx="2180155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0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7C02-878B-30AA-4696-3D708C17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AmeriCorps VISTA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6FCB6-511A-6B3F-2867-4FB5F90A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435109" cy="41845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Ending poverty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Strengthening communities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Building capacity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Creating sustainable solutions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725D86-121B-1E38-F0A7-99911ADB1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313C11A-A9AF-8CDC-E600-E4B7D924AA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576" y="4173220"/>
            <a:ext cx="2180155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84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14E6-6B5C-273A-FCD4-CE149D98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Method: Use Chronological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EB4D-5D18-C485-88A6-B852F5BB6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>
              <a:spcBef>
                <a:spcPts val="0"/>
              </a:spcBef>
              <a:buSzPts val="2040"/>
            </a:pPr>
            <a:r>
              <a:rPr lang="en-US" dirty="0"/>
              <a:t>Organizing your binder in order of major projects</a:t>
            </a:r>
          </a:p>
          <a:p>
            <a:pPr marL="182880" indent="-182880">
              <a:spcBef>
                <a:spcPts val="480"/>
              </a:spcBef>
              <a:buSzPts val="2040"/>
            </a:pPr>
            <a:r>
              <a:rPr lang="en-US" dirty="0"/>
              <a:t>Include a calendar with dates clearly marked</a:t>
            </a:r>
          </a:p>
          <a:p>
            <a:pPr marL="182880" indent="-182880">
              <a:spcBef>
                <a:spcPts val="480"/>
              </a:spcBef>
              <a:buSzPts val="2040"/>
            </a:pPr>
            <a:r>
              <a:rPr lang="en-US" dirty="0"/>
              <a:t>Great for sites with a lot of signature events</a:t>
            </a:r>
          </a:p>
          <a:p>
            <a:pPr marL="182880" indent="-53339">
              <a:spcBef>
                <a:spcPts val="480"/>
              </a:spcBef>
              <a:buSzPts val="204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F2718F7-80DA-6386-1C80-31C80A5A3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8D31A95-6006-494E-5528-E3071AE6B1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275" y="312421"/>
            <a:ext cx="1539259" cy="1059180"/>
          </a:xfrm>
          <a:prstGeom prst="rect">
            <a:avLst/>
          </a:prstGeom>
        </p:spPr>
      </p:pic>
      <p:sp>
        <p:nvSpPr>
          <p:cNvPr id="6" name="Google Shape;165;p9">
            <a:extLst>
              <a:ext uri="{FF2B5EF4-FFF2-40B4-BE49-F238E27FC236}">
                <a16:creationId xmlns:a16="http://schemas.microsoft.com/office/drawing/2014/main" id="{AC22D331-49B2-BB9C-E16F-441CA2DA597C}"/>
              </a:ext>
            </a:extLst>
          </p:cNvPr>
          <p:cNvSpPr/>
          <p:nvPr/>
        </p:nvSpPr>
        <p:spPr>
          <a:xfrm>
            <a:off x="2057400" y="3886200"/>
            <a:ext cx="2895600" cy="1371600"/>
          </a:xfrm>
          <a:prstGeom prst="rect">
            <a:avLst/>
          </a:prstGeom>
          <a:solidFill>
            <a:schemeClr val="accent5"/>
          </a:solidFill>
          <a:ln w="26425" cap="flat" cmpd="sng">
            <a:solidFill>
              <a:srgbClr val="5D66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solidFill>
                  <a:schemeClr val="tx2"/>
                </a:solidFill>
                <a:ea typeface="Arial"/>
                <a:cs typeface="Arial"/>
                <a:sym typeface="Arial"/>
              </a:rPr>
              <a:t>Pros:</a:t>
            </a:r>
            <a:endParaRPr dirty="0">
              <a:solidFill>
                <a:schemeClr val="tx2"/>
              </a:solidFill>
            </a:endParaRPr>
          </a:p>
          <a:p>
            <a:endParaRPr dirty="0">
              <a:solidFill>
                <a:schemeClr val="tx2"/>
              </a:solidFill>
              <a:ea typeface="Arial"/>
              <a:cs typeface="Arial"/>
              <a:sym typeface="Arial"/>
            </a:endParaRPr>
          </a:p>
          <a:p>
            <a:r>
              <a:rPr lang="en-US" dirty="0">
                <a:solidFill>
                  <a:schemeClr val="tx2"/>
                </a:solidFill>
                <a:ea typeface="Arial"/>
                <a:cs typeface="Arial"/>
                <a:sym typeface="Arial"/>
              </a:rPr>
              <a:t>Very logical</a:t>
            </a:r>
            <a:endParaRPr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ea typeface="Arial"/>
                <a:cs typeface="Arial"/>
                <a:sym typeface="Arial"/>
              </a:rPr>
              <a:t>Easy to follow  </a:t>
            </a:r>
            <a:endParaRPr dirty="0">
              <a:solidFill>
                <a:schemeClr val="tx2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Google Shape;166;p9">
            <a:extLst>
              <a:ext uri="{FF2B5EF4-FFF2-40B4-BE49-F238E27FC236}">
                <a16:creationId xmlns:a16="http://schemas.microsoft.com/office/drawing/2014/main" id="{526CC811-6E5F-D5E9-F737-3C45850FB5EB}"/>
              </a:ext>
            </a:extLst>
          </p:cNvPr>
          <p:cNvSpPr/>
          <p:nvPr/>
        </p:nvSpPr>
        <p:spPr>
          <a:xfrm>
            <a:off x="6821129" y="3886200"/>
            <a:ext cx="2895600" cy="1371600"/>
          </a:xfrm>
          <a:prstGeom prst="rect">
            <a:avLst/>
          </a:prstGeom>
          <a:solidFill>
            <a:schemeClr val="accent5"/>
          </a:solidFill>
          <a:ln w="26425" cap="flat" cmpd="sng">
            <a:solidFill>
              <a:srgbClr val="5D66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solidFill>
                  <a:schemeClr val="tx2"/>
                </a:solidFill>
                <a:ea typeface="Arial"/>
                <a:cs typeface="Arial"/>
                <a:sym typeface="Arial"/>
              </a:rPr>
              <a:t>Cons: </a:t>
            </a:r>
            <a:endParaRPr dirty="0">
              <a:solidFill>
                <a:schemeClr val="tx2"/>
              </a:solidFill>
            </a:endParaRPr>
          </a:p>
          <a:p>
            <a:endParaRPr dirty="0">
              <a:solidFill>
                <a:schemeClr val="tx2"/>
              </a:solidFill>
              <a:ea typeface="Arial"/>
              <a:cs typeface="Arial"/>
              <a:sym typeface="Arial"/>
            </a:endParaRPr>
          </a:p>
          <a:p>
            <a:r>
              <a:rPr lang="en-US" dirty="0">
                <a:solidFill>
                  <a:schemeClr val="tx2"/>
                </a:solidFill>
                <a:ea typeface="Arial"/>
                <a:cs typeface="Arial"/>
                <a:sym typeface="Arial"/>
              </a:rPr>
              <a:t>Not all content easily fits (continuous projects)  </a:t>
            </a:r>
            <a:endParaRPr dirty="0">
              <a:solidFill>
                <a:schemeClr val="tx2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6528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14E6-6B5C-273A-FCD4-CE149D98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Method: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EB4D-5D18-C485-88A6-B852F5BB6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Organize by what questions are answered</a:t>
            </a:r>
          </a:p>
          <a:p>
            <a:r>
              <a:rPr lang="en-US" dirty="0"/>
              <a:t>When people need help, they are looking for answers</a:t>
            </a:r>
          </a:p>
          <a:p>
            <a:r>
              <a:rPr lang="en-US" dirty="0"/>
              <a:t>Direct them where to go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F2718F7-80DA-6386-1C80-31C80A5A3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8D31A95-6006-494E-5528-E3071AE6B1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79" y="312420"/>
            <a:ext cx="1630455" cy="1121933"/>
          </a:xfrm>
          <a:prstGeom prst="rect">
            <a:avLst/>
          </a:prstGeom>
        </p:spPr>
      </p:pic>
      <p:sp>
        <p:nvSpPr>
          <p:cNvPr id="6" name="Google Shape;179;p11">
            <a:extLst>
              <a:ext uri="{FF2B5EF4-FFF2-40B4-BE49-F238E27FC236}">
                <a16:creationId xmlns:a16="http://schemas.microsoft.com/office/drawing/2014/main" id="{168559FC-C220-D789-C8C7-3C8C61DC448E}"/>
              </a:ext>
            </a:extLst>
          </p:cNvPr>
          <p:cNvSpPr/>
          <p:nvPr/>
        </p:nvSpPr>
        <p:spPr>
          <a:xfrm>
            <a:off x="2057400" y="3886200"/>
            <a:ext cx="2895600" cy="2123965"/>
          </a:xfrm>
          <a:prstGeom prst="rect">
            <a:avLst/>
          </a:prstGeom>
          <a:solidFill>
            <a:schemeClr val="accent5"/>
          </a:solidFill>
          <a:ln w="26425" cap="flat" cmpd="sng">
            <a:solidFill>
              <a:srgbClr val="5D66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solidFill>
                  <a:schemeClr val="tx2"/>
                </a:solidFill>
                <a:ea typeface="Arial"/>
                <a:cs typeface="Arial"/>
                <a:sym typeface="Arial"/>
              </a:rPr>
              <a:t>Pros:</a:t>
            </a:r>
            <a:endParaRPr dirty="0">
              <a:solidFill>
                <a:schemeClr val="tx2"/>
              </a:solidFill>
            </a:endParaRPr>
          </a:p>
          <a:p>
            <a:endParaRPr dirty="0">
              <a:solidFill>
                <a:schemeClr val="tx2"/>
              </a:solidFill>
              <a:ea typeface="Arial"/>
              <a:cs typeface="Arial"/>
              <a:sym typeface="Arial"/>
            </a:endParaRPr>
          </a:p>
          <a:p>
            <a:pPr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tx2"/>
                </a:solidFill>
                <a:ea typeface="Arial"/>
                <a:cs typeface="Arial"/>
                <a:sym typeface="Arial"/>
              </a:rPr>
              <a:t>Imitates how we actually look for information</a:t>
            </a:r>
            <a:endParaRPr dirty="0">
              <a:solidFill>
                <a:schemeClr val="tx2"/>
              </a:solidFill>
            </a:endParaRPr>
          </a:p>
          <a:p>
            <a:pPr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tx2"/>
                </a:solidFill>
                <a:ea typeface="Arial"/>
                <a:cs typeface="Arial"/>
                <a:sym typeface="Arial"/>
              </a:rPr>
              <a:t>Very flexible</a:t>
            </a:r>
            <a:endParaRPr dirty="0">
              <a:solidFill>
                <a:schemeClr val="tx2"/>
              </a:solidFill>
            </a:endParaRPr>
          </a:p>
          <a:p>
            <a:pPr>
              <a:buClr>
                <a:schemeClr val="lt1"/>
              </a:buClr>
              <a:buSzPts val="1800"/>
            </a:pPr>
            <a:r>
              <a:rPr lang="en-US" dirty="0">
                <a:solidFill>
                  <a:schemeClr val="tx2"/>
                </a:solidFill>
                <a:ea typeface="Arial"/>
                <a:cs typeface="Arial"/>
                <a:sym typeface="Arial"/>
              </a:rPr>
              <a:t>More traditional</a:t>
            </a:r>
            <a:endParaRPr dirty="0">
              <a:solidFill>
                <a:schemeClr val="tx2"/>
              </a:solidFill>
            </a:endParaRPr>
          </a:p>
          <a:p>
            <a:endParaRPr dirty="0">
              <a:solidFill>
                <a:schemeClr val="tx2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Google Shape;180;p11">
            <a:extLst>
              <a:ext uri="{FF2B5EF4-FFF2-40B4-BE49-F238E27FC236}">
                <a16:creationId xmlns:a16="http://schemas.microsoft.com/office/drawing/2014/main" id="{6CEF84AD-4889-5CAD-4919-555C98ECE027}"/>
              </a:ext>
            </a:extLst>
          </p:cNvPr>
          <p:cNvSpPr/>
          <p:nvPr/>
        </p:nvSpPr>
        <p:spPr>
          <a:xfrm>
            <a:off x="6934200" y="3886200"/>
            <a:ext cx="2895600" cy="1989028"/>
          </a:xfrm>
          <a:prstGeom prst="rect">
            <a:avLst/>
          </a:prstGeom>
          <a:solidFill>
            <a:schemeClr val="accent5"/>
          </a:solidFill>
          <a:ln w="26425" cap="flat" cmpd="sng">
            <a:solidFill>
              <a:srgbClr val="5D66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>
                <a:solidFill>
                  <a:schemeClr val="tx2"/>
                </a:solidFill>
                <a:ea typeface="Arial"/>
                <a:cs typeface="Arial"/>
                <a:sym typeface="Arial"/>
              </a:rPr>
              <a:t>Cons:</a:t>
            </a:r>
            <a:endParaRPr>
              <a:solidFill>
                <a:schemeClr val="tx2"/>
              </a:solidFill>
            </a:endParaRPr>
          </a:p>
          <a:p>
            <a:endParaRPr>
              <a:solidFill>
                <a:schemeClr val="tx2"/>
              </a:solidFill>
              <a:ea typeface="Arial"/>
              <a:cs typeface="Arial"/>
              <a:sym typeface="Arial"/>
            </a:endParaRPr>
          </a:p>
          <a:p>
            <a:pPr>
              <a:buClr>
                <a:schemeClr val="lt1"/>
              </a:buClr>
              <a:buSzPts val="1800"/>
            </a:pPr>
            <a:r>
              <a:rPr lang="en-US">
                <a:solidFill>
                  <a:schemeClr val="tx2"/>
                </a:solidFill>
                <a:ea typeface="Arial"/>
                <a:cs typeface="Arial"/>
                <a:sym typeface="Arial"/>
              </a:rPr>
              <a:t>Not as logical</a:t>
            </a:r>
            <a:endParaRPr>
              <a:solidFill>
                <a:schemeClr val="tx2"/>
              </a:solidFill>
            </a:endParaRPr>
          </a:p>
          <a:p>
            <a:pPr>
              <a:buClr>
                <a:schemeClr val="lt1"/>
              </a:buClr>
              <a:buSzPts val="1800"/>
            </a:pPr>
            <a:r>
              <a:rPr lang="en-US">
                <a:solidFill>
                  <a:schemeClr val="tx2"/>
                </a:solidFill>
                <a:ea typeface="Arial"/>
                <a:cs typeface="Arial"/>
                <a:sym typeface="Arial"/>
              </a:rPr>
              <a:t>Tedious: How do you know what to include?</a:t>
            </a:r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53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537991" y="259822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 sz="3600" b="1" dirty="0" smtClean="0">
                <a:latin typeface="+mn-lt"/>
              </a:rPr>
              <a:t>Tips </a:t>
            </a:r>
            <a:endParaRPr sz="3600" b="1" dirty="0">
              <a:latin typeface="+mn-lt"/>
            </a:endParaRPr>
          </a:p>
        </p:txBody>
      </p:sp>
      <p:sp>
        <p:nvSpPr>
          <p:cNvPr id="203" name="Google Shape;203;p15"/>
          <p:cNvSpPr txBox="1">
            <a:spLocks noGrp="1"/>
          </p:cNvSpPr>
          <p:nvPr>
            <p:ph type="body" idx="1"/>
          </p:nvPr>
        </p:nvSpPr>
        <p:spPr>
          <a:xfrm>
            <a:off x="824429" y="1069920"/>
            <a:ext cx="9421258" cy="51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/>
          <a:p>
            <a:pPr marL="182880" indent="-182880">
              <a:spcBef>
                <a:spcPts val="0"/>
              </a:spcBef>
              <a:buSzPts val="2040"/>
            </a:pPr>
            <a:r>
              <a:rPr lang="en-US" dirty="0"/>
              <a:t>Documentation</a:t>
            </a:r>
            <a:endParaRPr dirty="0"/>
          </a:p>
          <a:p>
            <a:pPr marL="457200" lvl="1" indent="-182880">
              <a:spcBef>
                <a:spcPts val="400"/>
              </a:spcBef>
              <a:buSzPts val="1700"/>
            </a:pPr>
            <a:r>
              <a:rPr lang="en-US" dirty="0"/>
              <a:t>Document EVERYTHING!</a:t>
            </a:r>
            <a:endParaRPr dirty="0"/>
          </a:p>
          <a:p>
            <a:pPr marL="457200" lvl="1" indent="-182880">
              <a:spcBef>
                <a:spcPts val="400"/>
              </a:spcBef>
              <a:buSzPts val="1700"/>
            </a:pPr>
            <a:r>
              <a:rPr lang="en-US" dirty="0"/>
              <a:t>Use narratives—tell a story</a:t>
            </a:r>
            <a:endParaRPr dirty="0"/>
          </a:p>
          <a:p>
            <a:pPr marL="457200" lvl="1" indent="-182880">
              <a:spcBef>
                <a:spcPts val="400"/>
              </a:spcBef>
              <a:buSzPts val="1700"/>
            </a:pPr>
            <a:r>
              <a:rPr lang="en-US" dirty="0"/>
              <a:t>It’s better to have more information than not enough</a:t>
            </a:r>
            <a:endParaRPr dirty="0"/>
          </a:p>
          <a:p>
            <a:pPr marL="274320" lvl="1" indent="0">
              <a:spcBef>
                <a:spcPts val="220"/>
              </a:spcBef>
              <a:buSzPts val="935"/>
              <a:buNone/>
            </a:pPr>
            <a:endParaRPr sz="1100" dirty="0"/>
          </a:p>
          <a:p>
            <a:pPr marL="182880" indent="-182880">
              <a:spcBef>
                <a:spcPts val="480"/>
              </a:spcBef>
              <a:buSzPts val="2040"/>
            </a:pPr>
            <a:r>
              <a:rPr lang="en-US" dirty="0"/>
              <a:t>Identification:</a:t>
            </a:r>
            <a:endParaRPr dirty="0"/>
          </a:p>
          <a:p>
            <a:pPr marL="457200" lvl="1" indent="-182880">
              <a:spcBef>
                <a:spcPts val="400"/>
              </a:spcBef>
              <a:buSzPts val="1700"/>
            </a:pPr>
            <a:r>
              <a:rPr lang="en-US" dirty="0"/>
              <a:t>All of your documents should be easily identified</a:t>
            </a:r>
            <a:endParaRPr dirty="0"/>
          </a:p>
          <a:p>
            <a:pPr marL="457200" lvl="1" indent="-182880">
              <a:spcBef>
                <a:spcPts val="400"/>
              </a:spcBef>
              <a:buSzPts val="1700"/>
            </a:pPr>
            <a:r>
              <a:rPr lang="en-US" dirty="0"/>
              <a:t>Create a file-naming protocol (e.g. Document </a:t>
            </a:r>
            <a:r>
              <a:rPr lang="en-US" dirty="0" err="1"/>
              <a:t>Title_YearMonthDay</a:t>
            </a:r>
            <a:r>
              <a:rPr lang="en-US" dirty="0"/>
              <a:t> 🡪 Example_20150303)</a:t>
            </a:r>
            <a:endParaRPr dirty="0"/>
          </a:p>
          <a:p>
            <a:pPr marL="457200" lvl="1" indent="-182880">
              <a:spcBef>
                <a:spcPts val="400"/>
              </a:spcBef>
              <a:buSzPts val="1700"/>
            </a:pPr>
            <a:r>
              <a:rPr lang="en-US" u="sng" dirty="0"/>
              <a:t>File Paths</a:t>
            </a:r>
            <a:r>
              <a:rPr lang="en-US" dirty="0"/>
              <a:t>: Your documents should be easy to find| Try listing the file path and location on every document</a:t>
            </a:r>
            <a:endParaRPr dirty="0"/>
          </a:p>
          <a:p>
            <a:pPr marL="274320" lvl="1" indent="0">
              <a:spcBef>
                <a:spcPts val="220"/>
              </a:spcBef>
              <a:buSzPts val="935"/>
              <a:buNone/>
            </a:pPr>
            <a:endParaRPr sz="1100" dirty="0"/>
          </a:p>
          <a:p>
            <a:pPr marL="182880" indent="-182880">
              <a:spcBef>
                <a:spcPts val="480"/>
              </a:spcBef>
              <a:buSzPts val="2040"/>
            </a:pPr>
            <a:r>
              <a:rPr lang="en-US" dirty="0"/>
              <a:t>Consistency:</a:t>
            </a:r>
            <a:endParaRPr dirty="0"/>
          </a:p>
          <a:p>
            <a:pPr marL="457200" lvl="1" indent="-182880">
              <a:spcBef>
                <a:spcPts val="400"/>
              </a:spcBef>
              <a:buSzPts val="1700"/>
            </a:pPr>
            <a:r>
              <a:rPr lang="en-US" dirty="0"/>
              <a:t>Once you choose a system, stick with it</a:t>
            </a:r>
            <a:endParaRPr dirty="0"/>
          </a:p>
          <a:p>
            <a:pPr marL="457200" lvl="1" indent="-182880">
              <a:spcBef>
                <a:spcPts val="400"/>
              </a:spcBef>
              <a:buSzPts val="1700"/>
            </a:pPr>
            <a:r>
              <a:rPr lang="en-US" dirty="0"/>
              <a:t>Files and documents should be uniform</a:t>
            </a:r>
            <a:endParaRPr dirty="0"/>
          </a:p>
          <a:p>
            <a:pPr marL="457200" lvl="1" indent="-74929">
              <a:spcBef>
                <a:spcPts val="400"/>
              </a:spcBef>
              <a:buSzPts val="1700"/>
              <a:buNone/>
            </a:pPr>
            <a:endParaRPr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F2718F7-80DA-6386-1C80-31C80A5A3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8D31A95-6006-494E-5528-E3071AE6B16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79" y="312420"/>
            <a:ext cx="2180155" cy="150018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438838" y="31242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 b="1" dirty="0">
                <a:latin typeface="+mn-lt"/>
              </a:rPr>
              <a:t>Other </a:t>
            </a:r>
            <a:r>
              <a:rPr lang="en-US" b="1" dirty="0" smtClean="0">
                <a:latin typeface="+mn-lt"/>
              </a:rPr>
              <a:t>Tips</a:t>
            </a:r>
            <a:endParaRPr b="1" dirty="0">
              <a:latin typeface="+mn-lt"/>
            </a:endParaRPr>
          </a:p>
        </p:txBody>
      </p:sp>
      <p:sp>
        <p:nvSpPr>
          <p:cNvPr id="216" name="Google Shape;216;p17"/>
          <p:cNvSpPr txBox="1">
            <a:spLocks noGrp="1"/>
          </p:cNvSpPr>
          <p:nvPr>
            <p:ph type="body" idx="1"/>
          </p:nvPr>
        </p:nvSpPr>
        <p:spPr>
          <a:xfrm>
            <a:off x="813410" y="1303020"/>
            <a:ext cx="9035669" cy="487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182880" indent="-182880">
              <a:spcBef>
                <a:spcPts val="0"/>
              </a:spcBef>
              <a:buSzPts val="2040"/>
            </a:pPr>
            <a:r>
              <a:rPr lang="en-US" dirty="0" smtClean="0"/>
              <a:t>Introduction</a:t>
            </a:r>
            <a:endParaRPr dirty="0"/>
          </a:p>
          <a:p>
            <a:pPr marL="457200" lvl="1" indent="-182880">
              <a:spcBef>
                <a:spcPts val="400"/>
              </a:spcBef>
              <a:buSzPts val="1700"/>
            </a:pPr>
            <a:r>
              <a:rPr lang="en-US" dirty="0"/>
              <a:t>The next VISTA may not be a telepathic mind reader</a:t>
            </a:r>
            <a:endParaRPr dirty="0"/>
          </a:p>
          <a:p>
            <a:pPr marL="457200" lvl="1" indent="-182880">
              <a:spcBef>
                <a:spcPts val="400"/>
              </a:spcBef>
              <a:buSzPts val="1700"/>
            </a:pPr>
            <a:r>
              <a:rPr lang="en-US" dirty="0"/>
              <a:t>Introduce your system and strategy</a:t>
            </a:r>
            <a:endParaRPr dirty="0"/>
          </a:p>
          <a:p>
            <a:pPr marL="182880" indent="-182880">
              <a:spcBef>
                <a:spcPts val="480"/>
              </a:spcBef>
              <a:buSzPts val="2040"/>
            </a:pPr>
            <a:r>
              <a:rPr lang="en-US" dirty="0"/>
              <a:t>Don’t </a:t>
            </a:r>
            <a:r>
              <a:rPr lang="en-US" dirty="0" smtClean="0"/>
              <a:t>forget</a:t>
            </a:r>
            <a:endParaRPr dirty="0"/>
          </a:p>
          <a:p>
            <a:pPr marL="457200" lvl="1" indent="-182880">
              <a:spcBef>
                <a:spcPts val="400"/>
              </a:spcBef>
              <a:buSzPts val="1700"/>
            </a:pPr>
            <a:r>
              <a:rPr lang="en-US" dirty="0"/>
              <a:t>Keep a running task list so you don’t forget to add things</a:t>
            </a:r>
            <a:endParaRPr dirty="0"/>
          </a:p>
          <a:p>
            <a:pPr marL="457200" lvl="1" indent="-182880">
              <a:spcBef>
                <a:spcPts val="400"/>
              </a:spcBef>
              <a:buSzPts val="1700"/>
            </a:pPr>
            <a:r>
              <a:rPr lang="en-US" dirty="0"/>
              <a:t>Update your binder as things happen</a:t>
            </a:r>
            <a:endParaRPr dirty="0"/>
          </a:p>
          <a:p>
            <a:pPr marL="457200" lvl="1" indent="-182880">
              <a:spcBef>
                <a:spcPts val="400"/>
              </a:spcBef>
              <a:buSzPts val="1700"/>
            </a:pPr>
            <a:r>
              <a:rPr lang="en-US" dirty="0"/>
              <a:t>Keep an idea journal; organize and add to binder</a:t>
            </a:r>
            <a:endParaRPr dirty="0"/>
          </a:p>
          <a:p>
            <a:pPr marL="182880" indent="-182880">
              <a:spcBef>
                <a:spcPts val="480"/>
              </a:spcBef>
              <a:buSzPts val="2040"/>
            </a:pPr>
            <a:r>
              <a:rPr lang="en-US" dirty="0"/>
              <a:t>Proof Read</a:t>
            </a:r>
            <a:endParaRPr dirty="0"/>
          </a:p>
          <a:p>
            <a:pPr marL="457200" lvl="1" indent="-182880">
              <a:spcBef>
                <a:spcPts val="400"/>
              </a:spcBef>
              <a:buSzPts val="1700"/>
            </a:pPr>
            <a:r>
              <a:rPr lang="en-US" dirty="0"/>
              <a:t>Ask several people not already family with your work to read through your binder</a:t>
            </a:r>
            <a:endParaRPr dirty="0"/>
          </a:p>
          <a:p>
            <a:pPr marL="731520" lvl="2" indent="-182879">
              <a:spcBef>
                <a:spcPts val="360"/>
              </a:spcBef>
              <a:buSzPts val="1620"/>
            </a:pPr>
            <a:r>
              <a:rPr lang="en-US" dirty="0"/>
              <a:t>What questions do they have?</a:t>
            </a:r>
            <a:endParaRPr dirty="0"/>
          </a:p>
          <a:p>
            <a:pPr marL="0" indent="-365759">
              <a:spcBef>
                <a:spcPts val="360"/>
              </a:spcBef>
              <a:buSzPts val="1620"/>
            </a:pPr>
            <a:r>
              <a:rPr lang="en-US" dirty="0" smtClean="0"/>
              <a:t>Leave more than one copy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F2718F7-80DA-6386-1C80-31C80A5A3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8D31A95-6006-494E-5528-E3071AE6B16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451" y="312420"/>
            <a:ext cx="1759083" cy="12104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14E6-6B5C-273A-FCD4-CE149D98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What is capacity building?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EB4D-5D18-C485-88A6-B852F5BB6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AmeriCorps capacity building activities to be indirect services that enable organizations to provide more, better and sustained direct services.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F2718F7-80DA-6386-1C80-31C80A5A3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8D31A95-6006-494E-5528-E3071AE6B1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79" y="312420"/>
            <a:ext cx="2180155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5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14E6-6B5C-273A-FCD4-CE149D98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Types of Capacity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EB4D-5D18-C485-88A6-B852F5BB6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71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Activities that expand the:</a:t>
            </a:r>
          </a:p>
          <a:p>
            <a:pPr lvl="1"/>
            <a:r>
              <a:rPr lang="en-US" dirty="0"/>
              <a:t>Scale</a:t>
            </a:r>
          </a:p>
          <a:p>
            <a:pPr lvl="1"/>
            <a:r>
              <a:rPr lang="en-US" dirty="0"/>
              <a:t>Reach</a:t>
            </a:r>
          </a:p>
          <a:p>
            <a:pPr lvl="1"/>
            <a:r>
              <a:rPr lang="en-US" dirty="0"/>
              <a:t>Efficiency </a:t>
            </a:r>
          </a:p>
          <a:p>
            <a:pPr lvl="1"/>
            <a:r>
              <a:rPr lang="en-US" dirty="0"/>
              <a:t>Effectiveness </a:t>
            </a:r>
          </a:p>
          <a:p>
            <a:pPr marL="457200" lvl="1" indent="0">
              <a:buNone/>
            </a:pPr>
            <a:r>
              <a:rPr lang="en-US" i="1" dirty="0"/>
              <a:t>of programs and organizations</a:t>
            </a:r>
          </a:p>
          <a:p>
            <a:pPr marL="457200" lvl="1" indent="0">
              <a:buNone/>
            </a:pPr>
            <a:endParaRPr lang="en-US" i="1" dirty="0"/>
          </a:p>
          <a:p>
            <a:r>
              <a:rPr lang="en-US" dirty="0"/>
              <a:t>Activities intended to </a:t>
            </a:r>
          </a:p>
          <a:p>
            <a:pPr lvl="1"/>
            <a:r>
              <a:rPr lang="en-US" dirty="0"/>
              <a:t>Support or enhance the program delivery</a:t>
            </a:r>
          </a:p>
          <a:p>
            <a:pPr lvl="1"/>
            <a:r>
              <a:rPr lang="en-US" dirty="0"/>
              <a:t>Support goal of increasing, expanding service delivery</a:t>
            </a:r>
          </a:p>
          <a:p>
            <a:pPr lvl="1"/>
            <a:r>
              <a:rPr lang="en-US" dirty="0"/>
              <a:t>Provide a sustained level of more or better direct services</a:t>
            </a:r>
          </a:p>
          <a:p>
            <a:pPr marL="457200" lvl="1" indent="0">
              <a:buNone/>
            </a:pPr>
            <a:endParaRPr lang="en-US" i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F2718F7-80DA-6386-1C80-31C80A5A3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8D31A95-6006-494E-5528-E3071AE6B1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79" y="312420"/>
            <a:ext cx="2180155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8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4"/>
          <p:cNvSpPr>
            <a:spLocks noGrp="1"/>
          </p:cNvSpPr>
          <p:nvPr>
            <p:ph type="body" idx="1"/>
          </p:nvPr>
        </p:nvSpPr>
        <p:spPr>
          <a:xfrm>
            <a:off x="864576" y="155577"/>
            <a:ext cx="3338512" cy="16398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dirty="0">
                <a:solidFill>
                  <a:schemeClr val="tx2"/>
                </a:solidFill>
              </a:rPr>
              <a:t>Capacity Building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73060" y="2155827"/>
            <a:ext cx="3338442" cy="3951288"/>
          </a:xfrm>
          <a:solidFill>
            <a:schemeClr val="accent1">
              <a:lumMod val="75000"/>
              <a:alpha val="74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4300"/>
          </a:effectLst>
        </p:spPr>
        <p:txBody>
          <a:bodyPr/>
          <a:lstStyle/>
          <a:p>
            <a:pPr marL="0" indent="0" algn="ctr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Tasks &amp; activities to expand the scale, reach, efficiency, or effectiveness of programs or organizations.  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630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349263" y="454027"/>
            <a:ext cx="2357438" cy="13144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dirty="0">
                <a:solidFill>
                  <a:schemeClr val="tx2"/>
                </a:solidFill>
              </a:rPr>
              <a:t>Direct Service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856569" y="2166939"/>
            <a:ext cx="3379305" cy="3951288"/>
          </a:xfrm>
          <a:prstGeom prst="rect">
            <a:avLst/>
          </a:prstGeom>
          <a:solidFill>
            <a:schemeClr val="accent1">
              <a:lumMod val="75000"/>
              <a:alpha val="74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4300"/>
          </a:effectLst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 The act of providing services to the identified recipients or clients of a program. 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4203088" y="741366"/>
            <a:ext cx="896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Arial" charset="0"/>
              </a:rPr>
              <a:t>vs</a:t>
            </a:r>
            <a:r>
              <a:rPr lang="en-US" altLang="en-US" sz="400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F3034B76-1DDE-F164-DF58-99523454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9" y="5841890"/>
            <a:ext cx="12192000" cy="48271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B5CA703-3B82-8E67-E0AD-80EED351CE9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576" y="155577"/>
            <a:ext cx="2180155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0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14E6-6B5C-273A-FCD4-CE149D98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Why does VISTA involve communities?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EB4D-5D18-C485-88A6-B852F5BB6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897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Community empowerment aims to increase the influence and control a community has over their lives as well as programs and structures that impact their </a:t>
            </a:r>
            <a:r>
              <a:rPr lang="en-US" dirty="0" smtClean="0"/>
              <a:t>lives.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Each </a:t>
            </a:r>
            <a:r>
              <a:rPr lang="en-US" dirty="0"/>
              <a:t>project must be responsive and relevant to the lives of community residents and must tap into inherent community assets, strengths, and resources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F2718F7-80DA-6386-1C80-31C80A5A3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8D31A95-6006-494E-5528-E3071AE6B1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26" y="497010"/>
            <a:ext cx="1543053" cy="106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4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14E6-6B5C-273A-FCD4-CE149D98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What is Sustainability?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EB4D-5D18-C485-88A6-B852F5BB6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Ability of an organization to </a:t>
            </a:r>
            <a:r>
              <a:rPr lang="en-US" i="1" dirty="0"/>
              <a:t>continue</a:t>
            </a:r>
            <a:r>
              <a:rPr lang="en-US" dirty="0"/>
              <a:t> to be responsive to the needs of the community and effectively engage community stakeholders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F2718F7-80DA-6386-1C80-31C80A5A3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8D31A95-6006-494E-5528-E3071AE6B1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79" y="312420"/>
            <a:ext cx="2180155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6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22" t="43207" r="25571" b="16769"/>
          <a:stretch/>
        </p:blipFill>
        <p:spPr>
          <a:xfrm>
            <a:off x="590848" y="498762"/>
            <a:ext cx="7942657" cy="5614211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197C3162-B9BB-144D-305B-FDC267B9C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165"/>
            <a:ext cx="12192000" cy="48271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C62A053-22CB-44FC-57B2-A2B9E4644A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79" y="312420"/>
            <a:ext cx="2180155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4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2285-24ED-515D-7BC2-7815754C4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VISTA Role in Sustainability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C33EE-2928-3947-535C-2875A028C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Supervisor/Project Site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23874-5E05-253D-21B8-B9A2CC5867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Envision future of the project</a:t>
            </a:r>
          </a:p>
          <a:p>
            <a:r>
              <a:rPr lang="en-US" sz="2400" dirty="0"/>
              <a:t>Create and implement a sustainability plan</a:t>
            </a:r>
          </a:p>
          <a:p>
            <a:r>
              <a:rPr lang="en-US" sz="2400" dirty="0"/>
              <a:t>Orient members to 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68262-12FF-2004-EE38-97ED7B423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VISTA Member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CDCD6-AC80-F700-0272-5864A46E6EE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Build capacity through VAD activities</a:t>
            </a:r>
          </a:p>
          <a:p>
            <a:r>
              <a:rPr lang="en-US" sz="2400" dirty="0"/>
              <a:t>Engage staff and community in VAD activities</a:t>
            </a:r>
          </a:p>
          <a:p>
            <a:r>
              <a:rPr lang="en-US" sz="2400" dirty="0"/>
              <a:t>Transfer knowledge, products, and relationships at end of service</a:t>
            </a:r>
          </a:p>
        </p:txBody>
      </p:sp>
    </p:spTree>
    <p:extLst>
      <p:ext uri="{BB962C8B-B14F-4D97-AF65-F5344CB8AC3E}">
        <p14:creationId xmlns:p14="http://schemas.microsoft.com/office/powerpoint/2010/main" val="2908024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eriCorps">
      <a:dk1>
        <a:srgbClr val="FFFFFF"/>
      </a:dk1>
      <a:lt1>
        <a:srgbClr val="000000"/>
      </a:lt1>
      <a:dk2>
        <a:srgbClr val="FFFFFF"/>
      </a:dk2>
      <a:lt2>
        <a:srgbClr val="E7E6E6"/>
      </a:lt2>
      <a:accent1>
        <a:srgbClr val="B82128"/>
      </a:accent1>
      <a:accent2>
        <a:srgbClr val="FFF4D2"/>
      </a:accent2>
      <a:accent3>
        <a:srgbClr val="7F7B82"/>
      </a:accent3>
      <a:accent4>
        <a:srgbClr val="2DC4B6"/>
      </a:accent4>
      <a:accent5>
        <a:srgbClr val="1550ED"/>
      </a:accent5>
      <a:accent6>
        <a:srgbClr val="70AD47"/>
      </a:accent6>
      <a:hlink>
        <a:srgbClr val="FFFFFF"/>
      </a:hlink>
      <a:folHlink>
        <a:srgbClr val="FFF4D2"/>
      </a:folHlink>
    </a:clrScheme>
    <a:fontScheme name="Custom 2">
      <a:majorFont>
        <a:latin typeface="Century Gothic (bold)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orps PPT Template" id="{1F1B0028-2F35-4BB5-9683-0BFDD86EF2DC}" vid="{F231FB3F-65A8-4282-8A41-3C87F91BC8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AmeriCorps PPT Template</Template>
  <TotalTime>352</TotalTime>
  <Words>1060</Words>
  <Application>Microsoft Office PowerPoint</Application>
  <PresentationFormat>Widescreen</PresentationFormat>
  <Paragraphs>189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ＭＳ Ｐゴシック</vt:lpstr>
      <vt:lpstr>Architects Daughter</vt:lpstr>
      <vt:lpstr>Arial</vt:lpstr>
      <vt:lpstr>Calibri</vt:lpstr>
      <vt:lpstr>Century Gothic</vt:lpstr>
      <vt:lpstr>Century Gothic (bold)</vt:lpstr>
      <vt:lpstr>Comic Sans MS</vt:lpstr>
      <vt:lpstr>Courier New</vt:lpstr>
      <vt:lpstr>Garamond</vt:lpstr>
      <vt:lpstr>Georgia</vt:lpstr>
      <vt:lpstr>Modern Love</vt:lpstr>
      <vt:lpstr>Palatino Linotype</vt:lpstr>
      <vt:lpstr>Ruge Boogie</vt:lpstr>
      <vt:lpstr>Times New Roman</vt:lpstr>
      <vt:lpstr>Tw Cen MT</vt:lpstr>
      <vt:lpstr>Office Theme</vt:lpstr>
      <vt:lpstr>PowerPoint Presentation</vt:lpstr>
      <vt:lpstr>AmeriCorps VISTA Components</vt:lpstr>
      <vt:lpstr>What is capacity building?</vt:lpstr>
      <vt:lpstr>Types of Capacity Building</vt:lpstr>
      <vt:lpstr>PowerPoint Presentation</vt:lpstr>
      <vt:lpstr>Why does VISTA involve communities?</vt:lpstr>
      <vt:lpstr>What is Sustainability?</vt:lpstr>
      <vt:lpstr>PowerPoint Presentation</vt:lpstr>
      <vt:lpstr>VISTA Role in Sustainability </vt:lpstr>
      <vt:lpstr>Promoting Sustainability</vt:lpstr>
      <vt:lpstr>Mindset for Sustainability </vt:lpstr>
      <vt:lpstr>Transferring for Sustainability </vt:lpstr>
      <vt:lpstr>Tips for Transferring </vt:lpstr>
      <vt:lpstr>Examples</vt:lpstr>
      <vt:lpstr>Sustainability Binders</vt:lpstr>
      <vt:lpstr>Example:</vt:lpstr>
      <vt:lpstr>Suggestion: Use Bullets Instead Of Block Text</vt:lpstr>
      <vt:lpstr>Suggestion: Stick With One Font</vt:lpstr>
      <vt:lpstr>Suggestion: Don’t Write a Journal</vt:lpstr>
      <vt:lpstr>Method: Use Chronological Order</vt:lpstr>
      <vt:lpstr>Method: Questions</vt:lpstr>
      <vt:lpstr>Tips </vt:lpstr>
      <vt:lpstr>Other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Szabo</dc:creator>
  <cp:lastModifiedBy>Admin</cp:lastModifiedBy>
  <cp:revision>9</cp:revision>
  <dcterms:created xsi:type="dcterms:W3CDTF">2022-08-13T18:06:57Z</dcterms:created>
  <dcterms:modified xsi:type="dcterms:W3CDTF">2022-08-18T00:53:59Z</dcterms:modified>
</cp:coreProperties>
</file>